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15" r:id="rId2"/>
    <p:sldId id="326" r:id="rId3"/>
    <p:sldId id="256" r:id="rId4"/>
    <p:sldId id="320" r:id="rId5"/>
    <p:sldId id="300" r:id="rId6"/>
    <p:sldId id="321" r:id="rId7"/>
    <p:sldId id="309" r:id="rId8"/>
    <p:sldId id="316" r:id="rId9"/>
    <p:sldId id="325" r:id="rId10"/>
    <p:sldId id="318" r:id="rId11"/>
    <p:sldId id="317" r:id="rId12"/>
    <p:sldId id="327" r:id="rId13"/>
    <p:sldId id="310" r:id="rId14"/>
    <p:sldId id="303" r:id="rId15"/>
  </p:sldIdLst>
  <p:sldSz cx="9144000" cy="6858000" type="screen4x3"/>
  <p:notesSz cx="9750425" cy="6856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7227"/>
    <a:srgbClr val="FFFF00"/>
    <a:srgbClr val="000099"/>
    <a:srgbClr val="FF3300"/>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69" autoAdjust="0"/>
    <p:restoredTop sz="90143" autoAdjust="0"/>
  </p:normalViewPr>
  <p:slideViewPr>
    <p:cSldViewPr>
      <p:cViewPr>
        <p:scale>
          <a:sx n="75" d="100"/>
          <a:sy n="75" d="100"/>
        </p:scale>
        <p:origin x="-306" y="-78"/>
      </p:cViewPr>
      <p:guideLst>
        <p:guide orient="horz" pos="2160"/>
        <p:guide pos="2880"/>
      </p:guideLst>
    </p:cSldViewPr>
  </p:slideViewPr>
  <p:outlineViewPr>
    <p:cViewPr>
      <p:scale>
        <a:sx n="33" d="100"/>
        <a:sy n="33" d="100"/>
      </p:scale>
      <p:origin x="42" y="5178"/>
    </p:cViewPr>
  </p:outlineViewPr>
  <p:notesTextViewPr>
    <p:cViewPr>
      <p:scale>
        <a:sx n="100" d="100"/>
        <a:sy n="100" d="100"/>
      </p:scale>
      <p:origin x="0" y="0"/>
    </p:cViewPr>
  </p:notesTextViewPr>
  <p:notesViewPr>
    <p:cSldViewPr>
      <p:cViewPr varScale="1">
        <p:scale>
          <a:sx n="50" d="100"/>
          <a:sy n="50" d="100"/>
        </p:scale>
        <p:origin x="-1860" y="-96"/>
      </p:cViewPr>
      <p:guideLst>
        <p:guide orient="horz" pos="2159"/>
        <p:guide pos="307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25184" cy="3428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22986" y="1"/>
            <a:ext cx="4225184" cy="342821"/>
          </a:xfrm>
          <a:prstGeom prst="rect">
            <a:avLst/>
          </a:prstGeom>
        </p:spPr>
        <p:txBody>
          <a:bodyPr vert="horz" lIns="91440" tIns="45720" rIns="91440" bIns="45720" rtlCol="0"/>
          <a:lstStyle>
            <a:lvl1pPr algn="r">
              <a:defRPr sz="1200"/>
            </a:lvl1pPr>
          </a:lstStyle>
          <a:p>
            <a:fld id="{3F0F1CFB-C12D-44EB-A62F-4F0B9DD5DD3D}" type="datetimeFigureOut">
              <a:rPr lang="en-US" smtClean="0"/>
              <a:pPr/>
              <a:t>1/4/2014</a:t>
            </a:fld>
            <a:endParaRPr lang="en-GB"/>
          </a:p>
        </p:txBody>
      </p:sp>
      <p:sp>
        <p:nvSpPr>
          <p:cNvPr id="4" name="Footer Placeholder 3"/>
          <p:cNvSpPr>
            <a:spLocks noGrp="1"/>
          </p:cNvSpPr>
          <p:nvPr>
            <p:ph type="ftr" sz="quarter" idx="2"/>
          </p:nvPr>
        </p:nvSpPr>
        <p:spPr>
          <a:xfrm>
            <a:off x="0" y="6512403"/>
            <a:ext cx="4225184" cy="34282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22986" y="6512403"/>
            <a:ext cx="4225184" cy="342821"/>
          </a:xfrm>
          <a:prstGeom prst="rect">
            <a:avLst/>
          </a:prstGeom>
        </p:spPr>
        <p:txBody>
          <a:bodyPr vert="horz" lIns="91440" tIns="45720" rIns="91440" bIns="45720" rtlCol="0" anchor="b"/>
          <a:lstStyle>
            <a:lvl1pPr algn="r">
              <a:defRPr sz="1200"/>
            </a:lvl1pPr>
          </a:lstStyle>
          <a:p>
            <a:fld id="{A7984F64-600F-472E-B766-0F1545E6124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25184" cy="3428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23549" y="1"/>
            <a:ext cx="4225184" cy="342821"/>
          </a:xfrm>
          <a:prstGeom prst="rect">
            <a:avLst/>
          </a:prstGeom>
        </p:spPr>
        <p:txBody>
          <a:bodyPr vert="horz" lIns="91440" tIns="45720" rIns="91440" bIns="45720" rtlCol="0"/>
          <a:lstStyle>
            <a:lvl1pPr algn="r">
              <a:defRPr sz="1200"/>
            </a:lvl1pPr>
          </a:lstStyle>
          <a:p>
            <a:fld id="{8CC7471C-EE4A-4E80-85FB-F78143F890F2}" type="datetimeFigureOut">
              <a:rPr lang="en-GB" smtClean="0"/>
              <a:pPr/>
              <a:t>04/01/2014</a:t>
            </a:fld>
            <a:endParaRPr lang="en-GB"/>
          </a:p>
        </p:txBody>
      </p:sp>
      <p:sp>
        <p:nvSpPr>
          <p:cNvPr id="4" name="Slide Image Placeholder 3"/>
          <p:cNvSpPr>
            <a:spLocks noGrp="1" noRot="1" noChangeAspect="1"/>
          </p:cNvSpPr>
          <p:nvPr>
            <p:ph type="sldImg" idx="2"/>
          </p:nvPr>
        </p:nvSpPr>
        <p:spPr>
          <a:xfrm>
            <a:off x="3160713"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75044" y="3256796"/>
            <a:ext cx="7800339" cy="308538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2006"/>
            <a:ext cx="4225184" cy="34282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23549" y="6512006"/>
            <a:ext cx="4225184" cy="342821"/>
          </a:xfrm>
          <a:prstGeom prst="rect">
            <a:avLst/>
          </a:prstGeom>
        </p:spPr>
        <p:txBody>
          <a:bodyPr vert="horz" lIns="91440" tIns="45720" rIns="91440" bIns="45720" rtlCol="0" anchor="b"/>
          <a:lstStyle>
            <a:lvl1pPr algn="r">
              <a:defRPr sz="1200"/>
            </a:lvl1pPr>
          </a:lstStyle>
          <a:p>
            <a:fld id="{5D480D6B-46E1-4A49-8C2B-F17DD3C8748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Where is the light of the world now? </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Build with gold!</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hours have you logged?</a:t>
            </a:r>
          </a:p>
          <a:p>
            <a:r>
              <a:rPr lang="en-US" dirty="0" smtClean="0"/>
              <a:t>Love is the key! How long have you been with you wife/husband/</a:t>
            </a:r>
            <a:r>
              <a:rPr lang="en-US" dirty="0" err="1" smtClean="0"/>
              <a:t>gf</a:t>
            </a:r>
            <a:r>
              <a:rPr lang="en-US" dirty="0" smtClean="0"/>
              <a:t>/c=bf? How well do you know them?</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LOVE OF THE SAVIOUR</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 the book Outliers, author Malcolm </a:t>
            </a:r>
            <a:r>
              <a:rPr lang="en-US" sz="1200" b="0" i="0" kern="1200" dirty="0" err="1" smtClean="0">
                <a:solidFill>
                  <a:schemeClr val="tx1"/>
                </a:solidFill>
                <a:latin typeface="+mn-lt"/>
                <a:ea typeface="+mn-ea"/>
                <a:cs typeface="+mn-cs"/>
              </a:rPr>
              <a:t>Gladwell</a:t>
            </a:r>
            <a:r>
              <a:rPr lang="en-US" sz="1200" b="0" i="0" kern="1200" dirty="0" smtClean="0">
                <a:solidFill>
                  <a:schemeClr val="tx1"/>
                </a:solidFill>
                <a:latin typeface="+mn-lt"/>
                <a:ea typeface="+mn-ea"/>
                <a:cs typeface="+mn-cs"/>
              </a:rPr>
              <a:t> says that it takes roughly ten thousand hours of practice to achieve mastery in a field.</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Disciples had 3.5</a:t>
            </a:r>
            <a:r>
              <a:rPr lang="en-GB" baseline="0" dirty="0" smtClean="0"/>
              <a:t> years with Jesus, 8 hours a day = 10220 hours.</a:t>
            </a:r>
          </a:p>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Even after three and a half years they were still quite ‘ignorant’ of what was</a:t>
            </a:r>
            <a:r>
              <a:rPr lang="en-GB" baseline="0" dirty="0" smtClean="0"/>
              <a:t> happening.</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GB" dirty="0" smtClean="0"/>
          </a:p>
        </p:txBody>
      </p:sp>
      <p:sp>
        <p:nvSpPr>
          <p:cNvPr id="4" name="Slide Number Placeholder 3"/>
          <p:cNvSpPr>
            <a:spLocks noGrp="1"/>
          </p:cNvSpPr>
          <p:nvPr>
            <p:ph type="sldNum" sz="quarter" idx="10"/>
          </p:nvPr>
        </p:nvSpPr>
        <p:spPr/>
        <p:txBody>
          <a:bodyPr/>
          <a:lstStyle/>
          <a:p>
            <a:fld id="{5D480D6B-46E1-4A49-8C2B-F17DD3C87480}"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your friends, neighbours, colleagues, &amp; family</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Get</a:t>
            </a:r>
            <a:r>
              <a:rPr lang="en-GB" baseline="0" dirty="0" smtClean="0"/>
              <a:t> your 10000 hours in</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B993B-6BB2-4B15-8D2B-68F4AA02C70D}" type="datetimeFigureOut">
              <a:rPr lang="en-US" smtClean="0"/>
              <a:pPr/>
              <a:t>1/4/2014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FB993B-6BB2-4B15-8D2B-68F4AA02C70D}" type="datetimeFigureOut">
              <a:rPr lang="en-US" smtClean="0"/>
              <a:pPr/>
              <a:t>1/4/2014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FB993B-6BB2-4B15-8D2B-68F4AA02C70D}" type="datetimeFigureOut">
              <a:rPr lang="en-US" smtClean="0"/>
              <a:pPr/>
              <a:t>1/4/2014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FB993B-6BB2-4B15-8D2B-68F4AA02C70D}" type="datetimeFigureOut">
              <a:rPr lang="en-US" smtClean="0"/>
              <a:pPr/>
              <a:t>1/4/2014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B993B-6BB2-4B15-8D2B-68F4AA02C70D}" type="datetimeFigureOut">
              <a:rPr lang="en-US" smtClean="0"/>
              <a:pPr/>
              <a:t>1/4/2014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1/4/2014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1/4/2014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B993B-6BB2-4B15-8D2B-68F4AA02C70D}" type="datetimeFigureOut">
              <a:rPr lang="en-US" smtClean="0"/>
              <a:pPr/>
              <a:t>1/4/2014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ED1C0-8531-41E6-B47B-CC99C6606D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467544" y="620688"/>
            <a:ext cx="8229600" cy="4896544"/>
          </a:xfrm>
        </p:spPr>
        <p:txBody>
          <a:bodyPr>
            <a:noAutofit/>
          </a:bodyPr>
          <a:lstStyle/>
          <a:p>
            <a:r>
              <a:rPr lang="en-US" sz="13800" b="1" dirty="0" smtClean="0">
                <a:solidFill>
                  <a:srgbClr val="FFFF00"/>
                </a:solidFill>
                <a:effectLst>
                  <a:outerShdw blurRad="38100" dist="38100" dir="2700000" algn="tl">
                    <a:srgbClr val="000000">
                      <a:alpha val="43137"/>
                    </a:srgbClr>
                  </a:outerShdw>
                </a:effectLst>
              </a:rPr>
              <a:t>HAPPY NEW YEAR</a:t>
            </a:r>
            <a:endParaRPr lang="en-GB" sz="13800" b="1" dirty="0">
              <a:solidFill>
                <a:srgbClr val="FFFF00"/>
              </a:solidFill>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iterate type="lt">
                                    <p:tmPct val="0"/>
                                  </p:iterate>
                                  <p:childTnLst>
                                    <p:animEffect transition="out" filter="fade">
                                      <p:cBhvr>
                                        <p:cTn id="6" dur="2000" tmFilter="0, 0; .2, .5; .8, .5; 1, 0"/>
                                        <p:tgtEl>
                                          <p:spTgt spid="7"/>
                                        </p:tgtEl>
                                      </p:cBhvr>
                                    </p:animEffect>
                                    <p:animScale>
                                      <p:cBhvr>
                                        <p:cTn id="7" dur="1000" autoRev="1" fill="hold"/>
                                        <p:tgtEl>
                                          <p:spTgt spid="7"/>
                                        </p:tgtEl>
                                      </p:cBhvr>
                                      <p:by x="105000" y="105000"/>
                                    </p:animScale>
                                  </p:childTnLst>
                                </p:cTn>
                              </p:par>
                            </p:childTnLst>
                          </p:cTn>
                        </p:par>
                        <p:par>
                          <p:cTn id="8" fill="hold">
                            <p:stCondLst>
                              <p:cond delay="2000"/>
                            </p:stCondLst>
                            <p:childTnLst>
                              <p:par>
                                <p:cTn id="9" presetID="20" presetClass="emph" presetSubtype="0" fill="hold" grpId="1" nodeType="afterEffect">
                                  <p:stCondLst>
                                    <p:cond delay="0"/>
                                  </p:stCondLst>
                                  <p:iterate type="lt">
                                    <p:tmPct val="10000"/>
                                  </p:iterate>
                                  <p:childTnLst>
                                    <p:set>
                                      <p:cBhvr override="childStyle">
                                        <p:cTn id="10" dur="1000" autoRev="1" fill="hold"/>
                                        <p:tgtEl>
                                          <p:spTgt spid="7"/>
                                        </p:tgtEl>
                                        <p:attrNameLst>
                                          <p:attrName>style.color</p:attrName>
                                        </p:attrNameLst>
                                      </p:cBhvr>
                                      <p:to>
                                        <p:clrVal>
                                          <a:srgbClr val="FF0000"/>
                                        </p:clrVal>
                                      </p:to>
                                    </p:set>
                                    <p:set>
                                      <p:cBhvr>
                                        <p:cTn id="11" dur="1000" autoRev="1" fill="hold"/>
                                        <p:tgtEl>
                                          <p:spTgt spid="7"/>
                                        </p:tgtEl>
                                        <p:attrNameLst>
                                          <p:attrName>fillcolor</p:attrName>
                                        </p:attrNameLst>
                                      </p:cBhvr>
                                      <p:to>
                                        <p:clrVal>
                                          <a:srgbClr val="FF0000"/>
                                        </p:clrVal>
                                      </p:to>
                                    </p:set>
                                    <p:set>
                                      <p:cBhvr>
                                        <p:cTn id="12" dur="1000" autoRev="1" fill="hold"/>
                                        <p:tgtEl>
                                          <p:spTgt spid="7"/>
                                        </p:tgtEl>
                                        <p:attrNameLst>
                                          <p:attrName>fill.type</p:attrName>
                                        </p:attrNameLst>
                                      </p:cBhvr>
                                      <p:to>
                                        <p:strVal val="solid"/>
                                      </p:to>
                                    </p:set>
                                  </p:childTnLst>
                                </p:cTn>
                              </p:par>
                            </p:childTnLst>
                          </p:cTn>
                        </p:par>
                        <p:par>
                          <p:cTn id="13" fill="hold">
                            <p:stCondLst>
                              <p:cond delay="6200"/>
                            </p:stCondLst>
                            <p:childTnLst>
                              <p:par>
                                <p:cTn id="14" presetID="8" presetClass="emph" presetSubtype="0" fill="hold" grpId="2" nodeType="afterEffect">
                                  <p:stCondLst>
                                    <p:cond delay="0"/>
                                  </p:stCondLst>
                                  <p:iterate type="lt">
                                    <p:tmPct val="0"/>
                                  </p:iterate>
                                  <p:childTnLst>
                                    <p:animRot by="21600000">
                                      <p:cBhvr>
                                        <p:cTn id="15" dur="2000" fill="hold"/>
                                        <p:tgtEl>
                                          <p:spTgt spid="7"/>
                                        </p:tgtEl>
                                        <p:attrNameLst>
                                          <p:attrName>r</p:attrName>
                                        </p:attrNameLst>
                                      </p:cBhvr>
                                    </p:animRot>
                                  </p:childTnLst>
                                </p:cTn>
                              </p:par>
                            </p:childTnLst>
                          </p:cTn>
                        </p:par>
                        <p:par>
                          <p:cTn id="16" fill="hold">
                            <p:stCondLst>
                              <p:cond delay="8200"/>
                            </p:stCondLst>
                            <p:childTnLst>
                              <p:par>
                                <p:cTn id="17" presetID="6" presetClass="emph" presetSubtype="0" fill="hold" grpId="3" nodeType="afterEffect">
                                  <p:stCondLst>
                                    <p:cond delay="0"/>
                                  </p:stCondLst>
                                  <p:iterate type="lt">
                                    <p:tmPct val="0"/>
                                  </p:iterate>
                                  <p:childTnLst>
                                    <p:animScale>
                                      <p:cBhvr>
                                        <p:cTn id="18"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7" grpId="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80920" cy="1440160"/>
          </a:xfrm>
        </p:spPr>
        <p:txBody>
          <a:bodyPr>
            <a:noAutofit/>
          </a:bodyPr>
          <a:lstStyle/>
          <a:p>
            <a:pPr lvl="1" algn="ctr" rtl="0">
              <a:spcBef>
                <a:spcPct val="0"/>
              </a:spcBef>
            </a:pPr>
            <a:r>
              <a:rPr lang="en-US" sz="3200" b="1" dirty="0" smtClean="0">
                <a:solidFill>
                  <a:srgbClr val="FF0000"/>
                </a:solidFill>
                <a:effectLst>
                  <a:outerShdw blurRad="38100" dist="38100" dir="2700000" algn="tl">
                    <a:srgbClr val="000000">
                      <a:alpha val="43137"/>
                    </a:srgbClr>
                  </a:outerShdw>
                </a:effectLst>
              </a:rPr>
              <a:t>Theme for 2014</a:t>
            </a:r>
            <a:br>
              <a:rPr lang="en-US" sz="3200" b="1" dirty="0" smtClean="0">
                <a:solidFill>
                  <a:srgbClr val="FF0000"/>
                </a:solidFill>
                <a:effectLst>
                  <a:outerShdw blurRad="38100" dist="38100" dir="2700000" algn="tl">
                    <a:srgbClr val="000000">
                      <a:alpha val="43137"/>
                    </a:srgbClr>
                  </a:outerShdw>
                </a:effectLst>
              </a:rPr>
            </a:br>
            <a:r>
              <a:rPr lang="en-US" sz="3600" b="1" dirty="0" smtClean="0">
                <a:solidFill>
                  <a:srgbClr val="027227"/>
                </a:solidFill>
                <a:effectLst>
                  <a:outerShdw blurRad="38100" dist="38100" dir="2700000" algn="tl">
                    <a:srgbClr val="000000">
                      <a:alpha val="43137"/>
                    </a:srgbClr>
                  </a:outerShdw>
                </a:effectLst>
              </a:rPr>
              <a:t>(Be, then)</a:t>
            </a:r>
            <a:r>
              <a:rPr lang="en-US" sz="4800" b="1" dirty="0" smtClean="0">
                <a:solidFill>
                  <a:srgbClr val="FF0000"/>
                </a:solidFill>
                <a:effectLst>
                  <a:outerShdw blurRad="38100" dist="38100" dir="2700000" algn="tl">
                    <a:srgbClr val="000000">
                      <a:alpha val="43137"/>
                    </a:srgbClr>
                  </a:outerShdw>
                </a:effectLst>
              </a:rPr>
              <a:t> </a:t>
            </a:r>
            <a:r>
              <a:rPr lang="en-US" sz="3600" b="1" dirty="0" smtClean="0">
                <a:solidFill>
                  <a:srgbClr val="FF0000"/>
                </a:solidFill>
                <a:effectLst>
                  <a:outerShdw blurRad="38100" dist="38100" dir="2700000" algn="tl">
                    <a:srgbClr val="000000">
                      <a:alpha val="43137"/>
                    </a:srgbClr>
                  </a:outerShdw>
                </a:effectLst>
              </a:rPr>
              <a:t>GO &amp; MAKE DISCIPLES</a:t>
            </a:r>
            <a:r>
              <a:rPr lang="en-US" sz="3200" b="1" dirty="0" smtClean="0">
                <a:solidFill>
                  <a:srgbClr val="FF0000"/>
                </a:solidFill>
                <a:effectLst>
                  <a:outerShdw blurRad="38100" dist="38100" dir="2700000" algn="tl">
                    <a:srgbClr val="000000">
                      <a:alpha val="43137"/>
                    </a:srgbClr>
                  </a:outerShdw>
                </a:effectLst>
              </a:rPr>
              <a:t/>
            </a:r>
            <a:br>
              <a:rPr lang="en-US" sz="3200" b="1" dirty="0" smtClean="0">
                <a:solidFill>
                  <a:srgbClr val="FF0000"/>
                </a:solidFill>
                <a:effectLst>
                  <a:outerShdw blurRad="38100" dist="38100" dir="2700000" algn="tl">
                    <a:srgbClr val="000000">
                      <a:alpha val="43137"/>
                    </a:srgbClr>
                  </a:outerShdw>
                </a:effectLst>
              </a:rPr>
            </a:br>
            <a:r>
              <a:rPr lang="en-GB" sz="2000" dirty="0" smtClean="0"/>
              <a:t>Matthew 28:18-20 etc</a:t>
            </a:r>
            <a:endParaRPr lang="en-GB"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916832"/>
            <a:ext cx="8640960" cy="4941168"/>
          </a:xfrm>
        </p:spPr>
        <p:txBody>
          <a:bodyPr>
            <a:normAutofit/>
          </a:bodyPr>
          <a:lstStyle/>
          <a:p>
            <a:pPr>
              <a:buNone/>
            </a:pPr>
            <a:r>
              <a:rPr lang="en-GB" dirty="0" smtClean="0"/>
              <a:t>Where are you in the disciple growth process?</a:t>
            </a:r>
          </a:p>
          <a:p>
            <a:pPr>
              <a:buNone/>
            </a:pPr>
            <a:endParaRPr lang="en-GB" sz="1050" dirty="0" smtClean="0"/>
          </a:p>
          <a:p>
            <a:pPr marL="514350" indent="-514350">
              <a:buAutoNum type="arabicPeriod"/>
            </a:pPr>
            <a:r>
              <a:rPr lang="en-GB" b="1" dirty="0" smtClean="0">
                <a:solidFill>
                  <a:srgbClr val="027227"/>
                </a:solidFill>
              </a:rPr>
              <a:t>Still outside.</a:t>
            </a:r>
          </a:p>
          <a:p>
            <a:pPr marL="1771650" lvl="3" indent="-514350">
              <a:buNone/>
            </a:pPr>
            <a:r>
              <a:rPr lang="en-GB" dirty="0" smtClean="0"/>
              <a:t>Don’t call yourself a Christian if you are not yet a disciple (John 3:3,5)</a:t>
            </a:r>
            <a:endParaRPr lang="en-GB" dirty="0" smtClean="0"/>
          </a:p>
          <a:p>
            <a:pPr marL="514350" indent="-514350">
              <a:buAutoNum type="arabicPeriod"/>
            </a:pPr>
            <a:r>
              <a:rPr lang="en-GB" b="1" dirty="0" smtClean="0">
                <a:solidFill>
                  <a:srgbClr val="027227"/>
                </a:solidFill>
              </a:rPr>
              <a:t>Still a spiritual baby.</a:t>
            </a:r>
          </a:p>
          <a:p>
            <a:pPr marL="1314450" lvl="2" indent="-514350">
              <a:buNone/>
            </a:pPr>
            <a:r>
              <a:rPr lang="en-GB" dirty="0" smtClean="0"/>
              <a:t>	</a:t>
            </a:r>
            <a:r>
              <a:rPr lang="en-GB" sz="2000" dirty="0" smtClean="0"/>
              <a:t>Preach the gospel (Mark 16:15)</a:t>
            </a:r>
          </a:p>
          <a:p>
            <a:pPr marL="514350" indent="-514350">
              <a:buFont typeface="Arial" pitchFamily="34" charset="0"/>
              <a:buAutoNum type="arabicPeriod"/>
            </a:pPr>
            <a:r>
              <a:rPr lang="en-GB" b="1" dirty="0" smtClean="0">
                <a:solidFill>
                  <a:srgbClr val="027227"/>
                </a:solidFill>
              </a:rPr>
              <a:t>Spiritually mature</a:t>
            </a:r>
          </a:p>
          <a:p>
            <a:pPr marL="1314450" lvl="2" indent="-514350">
              <a:buNone/>
            </a:pPr>
            <a:r>
              <a:rPr lang="en-GB" dirty="0" smtClean="0"/>
              <a:t>	</a:t>
            </a:r>
            <a:r>
              <a:rPr lang="en-GB" sz="2000" dirty="0" smtClean="0"/>
              <a:t>GO and make </a:t>
            </a:r>
            <a:r>
              <a:rPr lang="en-GB" sz="2000" dirty="0" smtClean="0"/>
              <a:t>disciples (Matt 28:18-20)</a:t>
            </a:r>
            <a:endParaRPr lang="en-GB" sz="20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4"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2" end="2"/>
                                            </p:txEl>
                                          </p:spTgt>
                                        </p:tgtEl>
                                        <p:attrNameLst>
                                          <p:attrName>fill.type</p:attrName>
                                        </p:attrNameLst>
                                      </p:cBhvr>
                                      <p:to>
                                        <p:strVal val="solid"/>
                                      </p:to>
                                    </p:set>
                                  </p:childTnLst>
                                </p:cTn>
                              </p:par>
                              <p:par>
                                <p:cTn id="17" presetID="27" presetClass="entr" presetSubtype="0" fill="hold" grpId="0" nodeType="withEffect">
                                  <p:stCondLst>
                                    <p:cond delay="0"/>
                                  </p:stCondLst>
                                  <p:iterate type="lt">
                                    <p:tmPct val="50000"/>
                                  </p:iterate>
                                  <p:childTnLst>
                                    <p:set>
                                      <p:cBhvr>
                                        <p:cTn id="18"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19"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3" end="3"/>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6"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28" dur="80"/>
                                        <p:tgtEl>
                                          <p:spTgt spid="3">
                                            <p:txEl>
                                              <p:pRg st="4" end="4"/>
                                            </p:txEl>
                                          </p:spTgt>
                                        </p:tgtEl>
                                        <p:attrNameLst>
                                          <p:attrName>fill.type</p:attrName>
                                        </p:attrNameLst>
                                      </p:cBhvr>
                                      <p:to>
                                        <p:strVal val="solid"/>
                                      </p:to>
                                    </p:set>
                                  </p:childTnLst>
                                </p:cTn>
                              </p:par>
                              <p:par>
                                <p:cTn id="29" presetID="27" presetClass="entr" presetSubtype="0" fill="hold" grpId="0" nodeType="withEffect">
                                  <p:stCondLst>
                                    <p:cond delay="0"/>
                                  </p:stCondLst>
                                  <p:iterate type="lt">
                                    <p:tmPct val="50000"/>
                                  </p:iterate>
                                  <p:childTnLst>
                                    <p:set>
                                      <p:cBhvr>
                                        <p:cTn id="30"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31"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3" dur="80"/>
                                        <p:tgtEl>
                                          <p:spTgt spid="3">
                                            <p:txEl>
                                              <p:pRg st="5" end="5"/>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38"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40" dur="80"/>
                                        <p:tgtEl>
                                          <p:spTgt spid="3">
                                            <p:txEl>
                                              <p:pRg st="6" end="6"/>
                                            </p:txEl>
                                          </p:spTgt>
                                        </p:tgtEl>
                                        <p:attrNameLst>
                                          <p:attrName>fill.type</p:attrName>
                                        </p:attrNameLst>
                                      </p:cBhvr>
                                      <p:to>
                                        <p:strVal val="solid"/>
                                      </p:to>
                                    </p:set>
                                  </p:childTnLst>
                                </p:cTn>
                              </p:par>
                              <p:par>
                                <p:cTn id="41" presetID="27" presetClass="entr" presetSubtype="0" fill="hold" grpId="0" nodeType="withEffect">
                                  <p:stCondLst>
                                    <p:cond delay="0"/>
                                  </p:stCondLst>
                                  <p:iterate type="lt">
                                    <p:tmPct val="50000"/>
                                  </p:iterate>
                                  <p:childTnLst>
                                    <p:set>
                                      <p:cBhvr>
                                        <p:cTn id="42"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43"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45"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40960" cy="6048672"/>
          </a:xfrm>
        </p:spPr>
        <p:txBody>
          <a:bodyPr>
            <a:normAutofit fontScale="77500" lnSpcReduction="20000"/>
          </a:bodyPr>
          <a:lstStyle/>
          <a:p>
            <a:pPr algn="ctr">
              <a:buNone/>
            </a:pPr>
            <a:r>
              <a:rPr lang="en-US" sz="6000" b="1" dirty="0" smtClean="0">
                <a:solidFill>
                  <a:srgbClr val="FF0000"/>
                </a:solidFill>
              </a:rPr>
              <a:t>The Challenge of being a Disciple</a:t>
            </a:r>
            <a:endParaRPr lang="en-US" sz="6000" b="1" dirty="0" smtClean="0">
              <a:solidFill>
                <a:srgbClr val="FF0000"/>
              </a:solidFill>
            </a:endParaRPr>
          </a:p>
          <a:p>
            <a:pPr fontAlgn="t">
              <a:buNone/>
            </a:pPr>
            <a:r>
              <a:rPr lang="en-US" sz="4000" b="1" dirty="0" smtClean="0"/>
              <a:t>1Cor </a:t>
            </a:r>
            <a:r>
              <a:rPr lang="en-US" sz="4000" b="1" dirty="0" smtClean="0"/>
              <a:t>3:11 </a:t>
            </a:r>
            <a:r>
              <a:rPr lang="en-US" sz="4000" b="1" dirty="0" smtClean="0"/>
              <a:t>-17</a:t>
            </a:r>
          </a:p>
          <a:p>
            <a:pPr fontAlgn="t"/>
            <a:r>
              <a:rPr lang="en-US" sz="4000" b="1" dirty="0" smtClean="0"/>
              <a:t>11 </a:t>
            </a:r>
            <a:r>
              <a:rPr lang="en-US" sz="4000" dirty="0" smtClean="0"/>
              <a:t>For </a:t>
            </a:r>
            <a:r>
              <a:rPr lang="en-US" sz="4000" dirty="0" smtClean="0"/>
              <a:t>no other foundation can anyone lay than that which is laid, which is Jesus Christ</a:t>
            </a:r>
            <a:r>
              <a:rPr lang="en-US" sz="4000" dirty="0" smtClean="0"/>
              <a:t>. Now </a:t>
            </a:r>
            <a:r>
              <a:rPr lang="en-US" sz="4000" dirty="0" smtClean="0"/>
              <a:t>if anyone builds on </a:t>
            </a:r>
            <a:r>
              <a:rPr lang="en-US" sz="4000" dirty="0" smtClean="0"/>
              <a:t>this foundation </a:t>
            </a:r>
            <a:r>
              <a:rPr lang="en-US" sz="4000" i="1" dirty="0" smtClean="0"/>
              <a:t>with </a:t>
            </a:r>
            <a:r>
              <a:rPr lang="en-US" sz="4000" b="1" dirty="0" smtClean="0"/>
              <a:t>gold, silver</a:t>
            </a:r>
            <a:r>
              <a:rPr lang="en-US" sz="4000" b="1" smtClean="0"/>
              <a:t>, </a:t>
            </a:r>
            <a:r>
              <a:rPr lang="en-US" sz="4000" b="1" smtClean="0"/>
              <a:t>precious stones, wood, hay, straw</a:t>
            </a:r>
            <a:r>
              <a:rPr lang="en-US" sz="4000" smtClean="0"/>
              <a:t>, each one’s work will become </a:t>
            </a:r>
            <a:r>
              <a:rPr lang="en-US" sz="4000" dirty="0" smtClean="0"/>
              <a:t>clear; for the Day will declare it, because it will be revealed by fire; and the fire will test each one’s work, of what sort it </a:t>
            </a:r>
            <a:r>
              <a:rPr lang="en-US" sz="4000" dirty="0" smtClean="0"/>
              <a:t>is.</a:t>
            </a:r>
            <a:r>
              <a:rPr lang="en-US" sz="4000" b="1" dirty="0" smtClean="0"/>
              <a:t> </a:t>
            </a:r>
            <a:r>
              <a:rPr lang="en-US" sz="4000" dirty="0" smtClean="0"/>
              <a:t>If </a:t>
            </a:r>
            <a:r>
              <a:rPr lang="en-US" sz="4000" dirty="0" smtClean="0"/>
              <a:t>anyone’s work which he has built on </a:t>
            </a:r>
            <a:r>
              <a:rPr lang="en-US" sz="4000" i="1" dirty="0" smtClean="0"/>
              <a:t>it</a:t>
            </a:r>
            <a:r>
              <a:rPr lang="en-US" sz="4000" dirty="0" smtClean="0"/>
              <a:t> endures, he will receive a reward</a:t>
            </a:r>
            <a:r>
              <a:rPr lang="en-US" sz="4000" dirty="0" smtClean="0"/>
              <a:t>. If </a:t>
            </a:r>
            <a:r>
              <a:rPr lang="en-US" sz="4000" dirty="0" smtClean="0"/>
              <a:t>anyone’s work is burned, he will suffer loss; but he himself will be saved, yet so as through fire</a:t>
            </a:r>
            <a:r>
              <a:rPr lang="en-US" sz="4000" dirty="0" smtClean="0"/>
              <a:t>.</a:t>
            </a:r>
            <a:endParaRPr lang="en-US" sz="4000" dirty="0" smtClean="0"/>
          </a:p>
        </p:txBody>
      </p:sp>
      <p:sp>
        <p:nvSpPr>
          <p:cNvPr id="4" name="Rectangle 3"/>
          <p:cNvSpPr/>
          <p:nvPr/>
        </p:nvSpPr>
        <p:spPr>
          <a:xfrm>
            <a:off x="6622132" y="2170753"/>
            <a:ext cx="1118220" cy="584775"/>
          </a:xfrm>
          <a:prstGeom prst="rect">
            <a:avLst/>
          </a:prstGeom>
        </p:spPr>
        <p:txBody>
          <a:bodyPr wrap="square">
            <a:spAutoFit/>
          </a:bodyPr>
          <a:lstStyle/>
          <a:p>
            <a:r>
              <a:rPr lang="en-US" sz="3200" b="1" dirty="0" smtClean="0">
                <a:solidFill>
                  <a:srgbClr val="FF0000"/>
                </a:solidFill>
              </a:rPr>
              <a:t>gold</a:t>
            </a:r>
            <a:endParaRPr lang="en-GB" sz="2400" b="1" dirty="0">
              <a:solidFill>
                <a:srgbClr val="FF0000"/>
              </a:solidFill>
            </a:endParaRPr>
          </a:p>
        </p:txBody>
      </p:sp>
      <p:sp>
        <p:nvSpPr>
          <p:cNvPr id="5" name="Rectangle 4"/>
          <p:cNvSpPr/>
          <p:nvPr/>
        </p:nvSpPr>
        <p:spPr>
          <a:xfrm>
            <a:off x="7511628" y="2170753"/>
            <a:ext cx="1253852" cy="584775"/>
          </a:xfrm>
          <a:prstGeom prst="rect">
            <a:avLst/>
          </a:prstGeom>
        </p:spPr>
        <p:txBody>
          <a:bodyPr wrap="square">
            <a:spAutoFit/>
          </a:bodyPr>
          <a:lstStyle/>
          <a:p>
            <a:r>
              <a:rPr lang="en-US" sz="3200" b="1" dirty="0" smtClean="0">
                <a:solidFill>
                  <a:srgbClr val="FF0000"/>
                </a:solidFill>
              </a:rPr>
              <a:t>silver</a:t>
            </a:r>
            <a:endParaRPr lang="en-GB" sz="2400" b="1" dirty="0">
              <a:solidFill>
                <a:srgbClr val="FF0000"/>
              </a:solidFill>
            </a:endParaRPr>
          </a:p>
        </p:txBody>
      </p:sp>
      <p:sp>
        <p:nvSpPr>
          <p:cNvPr id="6" name="Rectangle 5"/>
          <p:cNvSpPr/>
          <p:nvPr/>
        </p:nvSpPr>
        <p:spPr>
          <a:xfrm>
            <a:off x="514152" y="2539504"/>
            <a:ext cx="3096344" cy="584775"/>
          </a:xfrm>
          <a:prstGeom prst="rect">
            <a:avLst/>
          </a:prstGeom>
        </p:spPr>
        <p:txBody>
          <a:bodyPr wrap="square">
            <a:spAutoFit/>
          </a:bodyPr>
          <a:lstStyle/>
          <a:p>
            <a:r>
              <a:rPr lang="en-US" sz="3100" b="1" dirty="0" smtClean="0">
                <a:solidFill>
                  <a:srgbClr val="FF0000"/>
                </a:solidFill>
              </a:rPr>
              <a:t>precious</a:t>
            </a:r>
            <a:r>
              <a:rPr lang="en-US" sz="3100" b="1" dirty="0" smtClean="0"/>
              <a:t> </a:t>
            </a:r>
            <a:r>
              <a:rPr lang="en-US" sz="3100" b="1" dirty="0" smtClean="0">
                <a:solidFill>
                  <a:srgbClr val="FF0000"/>
                </a:solidFill>
              </a:rPr>
              <a:t>stones</a:t>
            </a:r>
            <a:endParaRPr lang="en-GB" sz="3100" b="1"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repeatCount="indefinite" fill="hold" grpId="0" nodeType="clickEffect">
                                  <p:stCondLst>
                                    <p:cond delay="0"/>
                                  </p:stCondLst>
                                  <p:endCondLst>
                                    <p:cond evt="onNext" delay="0">
                                      <p:tgtEl>
                                        <p:sldTgt/>
                                      </p:tgtEl>
                                    </p:cond>
                                  </p:endCondLst>
                                  <p:childTnLst>
                                    <p:animScale>
                                      <p:cBhvr>
                                        <p:cTn id="6" dur="5000" fill="hold"/>
                                        <p:tgtEl>
                                          <p:spTgt spid="4"/>
                                        </p:tgtEl>
                                      </p:cBhvr>
                                      <p:by x="600000" y="600000"/>
                                    </p:animScale>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repeatCount="indefinite" fill="hold" grpId="0" nodeType="clickEffect">
                                  <p:stCondLst>
                                    <p:cond delay="0"/>
                                  </p:stCondLst>
                                  <p:endCondLst>
                                    <p:cond evt="onNext" delay="0">
                                      <p:tgtEl>
                                        <p:sldTgt/>
                                      </p:tgtEl>
                                    </p:cond>
                                  </p:endCondLst>
                                  <p:childTnLst>
                                    <p:animScale>
                                      <p:cBhvr>
                                        <p:cTn id="10" dur="5000" fill="hold"/>
                                        <p:tgtEl>
                                          <p:spTgt spid="5"/>
                                        </p:tgtEl>
                                      </p:cBhvr>
                                      <p:by x="600000" y="600000"/>
                                    </p:animScale>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6" presetClass="emph" presetSubtype="0" repeatCount="indefinite" fill="hold" grpId="0" nodeType="clickEffect">
                                  <p:stCondLst>
                                    <p:cond delay="0"/>
                                  </p:stCondLst>
                                  <p:endCondLst>
                                    <p:cond evt="onNext" delay="0">
                                      <p:tgtEl>
                                        <p:sldTgt/>
                                      </p:tgtEl>
                                    </p:cond>
                                  </p:endCondLst>
                                  <p:childTnLst>
                                    <p:animScale>
                                      <p:cBhvr>
                                        <p:cTn id="14" dur="5000" fill="hold"/>
                                        <p:tgtEl>
                                          <p:spTgt spid="6"/>
                                        </p:tgtEl>
                                      </p:cBhvr>
                                      <p:by x="600000" y="600000"/>
                                    </p:animScale>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135778"/>
            <a:ext cx="8640960" cy="3416320"/>
          </a:xfrm>
          <a:prstGeom prst="rect">
            <a:avLst/>
          </a:prstGeom>
        </p:spPr>
        <p:txBody>
          <a:bodyPr wrap="square">
            <a:spAutoFit/>
          </a:bodyPr>
          <a:lstStyle/>
          <a:p>
            <a:r>
              <a:rPr lang="en-US" sz="6000" b="1" dirty="0" smtClean="0">
                <a:solidFill>
                  <a:srgbClr val="FF0000"/>
                </a:solidFill>
              </a:rPr>
              <a:t>What did God write in his book of remembrance about me today?</a:t>
            </a:r>
            <a:br>
              <a:rPr lang="en-US" sz="6000" b="1" dirty="0" smtClean="0">
                <a:solidFill>
                  <a:srgbClr val="FF0000"/>
                </a:solidFill>
              </a:rPr>
            </a:br>
            <a:r>
              <a:rPr lang="en-US" sz="2800" b="1" dirty="0" smtClean="0"/>
              <a:t>Mal 3:16</a:t>
            </a:r>
            <a:endParaRPr lang="en-GB" sz="5400" b="1" dirty="0"/>
          </a:p>
        </p:txBody>
      </p:sp>
      <p:sp>
        <p:nvSpPr>
          <p:cNvPr id="4" name="Rectangle 3"/>
          <p:cNvSpPr/>
          <p:nvPr/>
        </p:nvSpPr>
        <p:spPr>
          <a:xfrm rot="2132469">
            <a:off x="323528" y="4437112"/>
            <a:ext cx="2520280" cy="954107"/>
          </a:xfrm>
          <a:prstGeom prst="rect">
            <a:avLst/>
          </a:prstGeom>
        </p:spPr>
        <p:txBody>
          <a:bodyPr wrap="square">
            <a:spAutoFit/>
          </a:bodyPr>
          <a:lstStyle/>
          <a:p>
            <a:pPr algn="ctr"/>
            <a:r>
              <a:rPr lang="en-US" sz="2800" dirty="0" smtClean="0">
                <a:solidFill>
                  <a:srgbClr val="FF0000"/>
                </a:solidFill>
              </a:rPr>
              <a:t>Devotional walk with God</a:t>
            </a:r>
            <a:endParaRPr lang="en-GB" sz="2400" dirty="0">
              <a:solidFill>
                <a:srgbClr val="FF0000"/>
              </a:solidFill>
            </a:endParaRPr>
          </a:p>
        </p:txBody>
      </p:sp>
      <p:sp>
        <p:nvSpPr>
          <p:cNvPr id="5" name="Rectangle 4"/>
          <p:cNvSpPr/>
          <p:nvPr/>
        </p:nvSpPr>
        <p:spPr>
          <a:xfrm>
            <a:off x="3275856" y="5157192"/>
            <a:ext cx="2520280" cy="523220"/>
          </a:xfrm>
          <a:prstGeom prst="rect">
            <a:avLst/>
          </a:prstGeom>
        </p:spPr>
        <p:txBody>
          <a:bodyPr wrap="square">
            <a:spAutoFit/>
          </a:bodyPr>
          <a:lstStyle/>
          <a:p>
            <a:pPr algn="ctr"/>
            <a:r>
              <a:rPr lang="en-US" sz="2800" dirty="0" smtClean="0">
                <a:solidFill>
                  <a:srgbClr val="FF0000"/>
                </a:solidFill>
              </a:rPr>
              <a:t>Words of Worth</a:t>
            </a:r>
            <a:endParaRPr lang="en-GB" sz="2400" dirty="0">
              <a:solidFill>
                <a:srgbClr val="FF0000"/>
              </a:solidFill>
            </a:endParaRPr>
          </a:p>
        </p:txBody>
      </p:sp>
      <p:sp>
        <p:nvSpPr>
          <p:cNvPr id="6" name="Rectangle 5"/>
          <p:cNvSpPr/>
          <p:nvPr/>
        </p:nvSpPr>
        <p:spPr>
          <a:xfrm rot="232894">
            <a:off x="914383" y="5890782"/>
            <a:ext cx="2544281" cy="523220"/>
          </a:xfrm>
          <a:prstGeom prst="rect">
            <a:avLst/>
          </a:prstGeom>
        </p:spPr>
        <p:txBody>
          <a:bodyPr wrap="square">
            <a:spAutoFit/>
          </a:bodyPr>
          <a:lstStyle/>
          <a:p>
            <a:pPr algn="ctr"/>
            <a:r>
              <a:rPr lang="en-US" sz="2800" dirty="0" smtClean="0">
                <a:solidFill>
                  <a:srgbClr val="FF0000"/>
                </a:solidFill>
              </a:rPr>
              <a:t>Prayer </a:t>
            </a:r>
            <a:endParaRPr lang="en-GB" sz="2400" dirty="0">
              <a:solidFill>
                <a:srgbClr val="FF0000"/>
              </a:solidFill>
            </a:endParaRPr>
          </a:p>
        </p:txBody>
      </p:sp>
      <p:sp>
        <p:nvSpPr>
          <p:cNvPr id="7" name="Rectangle 6"/>
          <p:cNvSpPr/>
          <p:nvPr/>
        </p:nvSpPr>
        <p:spPr>
          <a:xfrm rot="19887246">
            <a:off x="6302961" y="4322766"/>
            <a:ext cx="2520280" cy="830997"/>
          </a:xfrm>
          <a:prstGeom prst="rect">
            <a:avLst/>
          </a:prstGeom>
        </p:spPr>
        <p:txBody>
          <a:bodyPr wrap="square">
            <a:spAutoFit/>
          </a:bodyPr>
          <a:lstStyle/>
          <a:p>
            <a:pPr algn="ctr"/>
            <a:r>
              <a:rPr lang="en-GB" sz="2400" dirty="0" smtClean="0">
                <a:solidFill>
                  <a:srgbClr val="FF0000"/>
                </a:solidFill>
              </a:rPr>
              <a:t>Turning others to righteousness</a:t>
            </a:r>
            <a:endParaRPr lang="en-GB" sz="2400" dirty="0">
              <a:solidFill>
                <a:srgbClr val="FF0000"/>
              </a:solidFill>
            </a:endParaRPr>
          </a:p>
        </p:txBody>
      </p:sp>
      <p:sp>
        <p:nvSpPr>
          <p:cNvPr id="8" name="Rectangle 7"/>
          <p:cNvSpPr/>
          <p:nvPr/>
        </p:nvSpPr>
        <p:spPr>
          <a:xfrm rot="21139445">
            <a:off x="4878206" y="5962593"/>
            <a:ext cx="2520280" cy="461665"/>
          </a:xfrm>
          <a:prstGeom prst="rect">
            <a:avLst/>
          </a:prstGeom>
        </p:spPr>
        <p:txBody>
          <a:bodyPr wrap="square">
            <a:spAutoFit/>
          </a:bodyPr>
          <a:lstStyle/>
          <a:p>
            <a:pPr algn="ctr"/>
            <a:r>
              <a:rPr lang="en-GB" sz="2400" dirty="0" smtClean="0">
                <a:solidFill>
                  <a:srgbClr val="FF0000"/>
                </a:solidFill>
              </a:rPr>
              <a:t>Good works</a:t>
            </a:r>
            <a:endParaRPr lang="en-GB" sz="24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5"/>
                                        </p:tgtEl>
                                        <p:attrNameLst>
                                          <p:attrName>ppt_c</p:attrName>
                                        </p:attrNameLst>
                                      </p:cBhvr>
                                      <p:to>
                                        <a:schemeClr val="folHlink"/>
                                      </p:to>
                                    </p:animClr>
                                  </p:sub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6"/>
                                        </p:tgtEl>
                                        <p:attrNameLst>
                                          <p:attrName>ppt_c</p:attrName>
                                        </p:attrNameLst>
                                      </p:cBhvr>
                                      <p:to>
                                        <a:schemeClr val="folHlink"/>
                                      </p:to>
                                    </p:animClr>
                                  </p:sub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7"/>
                                        </p:tgtEl>
                                        <p:attrNameLst>
                                          <p:attrName>ppt_c</p:attrName>
                                        </p:attrNameLst>
                                      </p:cBhvr>
                                      <p:to>
                                        <a:schemeClr val="folHlink"/>
                                      </p:to>
                                    </p:animClr>
                                  </p:sub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1000" fill="hold"/>
                                        <p:tgtEl>
                                          <p:spTgt spid="8"/>
                                        </p:tgtEl>
                                        <p:attrNameLst>
                                          <p:attrName>ppt_x</p:attrName>
                                        </p:attrNameLst>
                                      </p:cBhvr>
                                      <p:tavLst>
                                        <p:tav tm="0">
                                          <p:val>
                                            <p:strVal val="#ppt_x"/>
                                          </p:val>
                                        </p:tav>
                                        <p:tav tm="100000">
                                          <p:val>
                                            <p:strVal val="#ppt_x"/>
                                          </p:val>
                                        </p:tav>
                                      </p:tavLst>
                                    </p:anim>
                                    <p:anim calcmode="lin" valueType="num">
                                      <p:cBhvr additive="base">
                                        <p:cTn id="23" dur="1000" fill="hold"/>
                                        <p:tgtEl>
                                          <p:spTgt spid="8"/>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16" y="260648"/>
            <a:ext cx="8892480" cy="6192688"/>
          </a:xfrm>
        </p:spPr>
        <p:txBody>
          <a:bodyPr>
            <a:normAutofit fontScale="85000" lnSpcReduction="20000"/>
          </a:bodyPr>
          <a:lstStyle/>
          <a:p>
            <a:pPr algn="ctr">
              <a:buNone/>
            </a:pPr>
            <a:r>
              <a:rPr lang="en-GB" sz="7000" b="1" dirty="0" smtClean="0">
                <a:solidFill>
                  <a:srgbClr val="FF0000"/>
                </a:solidFill>
              </a:rPr>
              <a:t>CONCLUSION </a:t>
            </a:r>
            <a:r>
              <a:rPr lang="en-GB" sz="7000" b="1" dirty="0" smtClean="0">
                <a:solidFill>
                  <a:srgbClr val="FF0000"/>
                </a:solidFill>
              </a:rPr>
              <a:t>– </a:t>
            </a:r>
            <a:r>
              <a:rPr lang="en-US" sz="7200" b="1" dirty="0" smtClean="0"/>
              <a:t>Go and make disciples</a:t>
            </a:r>
            <a:endParaRPr lang="en-GB" sz="7000" b="1" dirty="0" smtClean="0">
              <a:solidFill>
                <a:srgbClr val="FF0000"/>
              </a:solidFill>
            </a:endParaRPr>
          </a:p>
          <a:p>
            <a:pPr marL="715963" indent="-517525">
              <a:buAutoNum type="arabicPeriod"/>
            </a:pPr>
            <a:r>
              <a:rPr lang="en-US" sz="6000" b="1" dirty="0" smtClean="0"/>
              <a:t>Not a disciple of Jesus?</a:t>
            </a:r>
            <a:endParaRPr lang="en-US" sz="6000" b="1" dirty="0" smtClean="0"/>
          </a:p>
          <a:p>
            <a:pPr marL="715963" lvl="1" indent="-517525">
              <a:buNone/>
            </a:pPr>
            <a:r>
              <a:rPr lang="en-US" sz="3400" b="1" dirty="0" smtClean="0">
                <a:solidFill>
                  <a:srgbClr val="FF0000"/>
                </a:solidFill>
              </a:rPr>
              <a:t>	</a:t>
            </a:r>
            <a:r>
              <a:rPr lang="en-US" sz="3400" b="1" dirty="0" smtClean="0">
                <a:solidFill>
                  <a:srgbClr val="FF0000"/>
                </a:solidFill>
              </a:rPr>
              <a:t>Go to Jesus!</a:t>
            </a:r>
            <a:endParaRPr lang="en-US" sz="3400" b="1" dirty="0" smtClean="0">
              <a:solidFill>
                <a:srgbClr val="FF0000"/>
              </a:solidFill>
            </a:endParaRPr>
          </a:p>
          <a:p>
            <a:pPr marL="715963" indent="-517525">
              <a:buNone/>
            </a:pPr>
            <a:r>
              <a:rPr lang="en-US" sz="6000" b="1" dirty="0" smtClean="0"/>
              <a:t>2. </a:t>
            </a:r>
            <a:r>
              <a:rPr lang="en-US" sz="6000" b="1" dirty="0" smtClean="0"/>
              <a:t>Are you a spiritual baby?</a:t>
            </a:r>
            <a:endParaRPr lang="en-US" sz="6000" b="1" dirty="0" smtClean="0"/>
          </a:p>
          <a:p>
            <a:pPr marL="715963" lvl="1" indent="-517525">
              <a:buNone/>
            </a:pPr>
            <a:r>
              <a:rPr lang="en-US" sz="3400" b="1" dirty="0" smtClean="0">
                <a:solidFill>
                  <a:srgbClr val="FF0000"/>
                </a:solidFill>
              </a:rPr>
              <a:t>	</a:t>
            </a:r>
            <a:r>
              <a:rPr lang="en-US" sz="3400" b="1" dirty="0" smtClean="0">
                <a:solidFill>
                  <a:srgbClr val="FF0000"/>
                </a:solidFill>
              </a:rPr>
              <a:t>Go and sin no more.   Grow up!</a:t>
            </a:r>
          </a:p>
          <a:p>
            <a:pPr marL="715963" lvl="1" indent="-517525">
              <a:buNone/>
            </a:pPr>
            <a:r>
              <a:rPr lang="en-US" sz="3400" b="1" dirty="0" smtClean="0">
                <a:solidFill>
                  <a:srgbClr val="FF0000"/>
                </a:solidFill>
              </a:rPr>
              <a:t>	</a:t>
            </a:r>
            <a:r>
              <a:rPr lang="en-US" sz="3400" b="1" dirty="0" smtClean="0">
                <a:solidFill>
                  <a:srgbClr val="FF0000"/>
                </a:solidFill>
              </a:rPr>
              <a:t>Study the Word to be approved (II Tim 2:15)</a:t>
            </a:r>
            <a:endParaRPr lang="en-US" sz="3400" b="1" dirty="0" smtClean="0">
              <a:solidFill>
                <a:srgbClr val="FF0000"/>
              </a:solidFill>
            </a:endParaRPr>
          </a:p>
          <a:p>
            <a:pPr marL="715963" indent="-517525">
              <a:buNone/>
            </a:pPr>
            <a:r>
              <a:rPr lang="en-US" sz="6000" b="1" dirty="0" smtClean="0"/>
              <a:t>3. </a:t>
            </a:r>
            <a:r>
              <a:rPr lang="en-US" sz="6000" b="1" dirty="0" smtClean="0"/>
              <a:t>Are you mature?</a:t>
            </a:r>
            <a:endParaRPr lang="en-US" sz="6000" b="1" dirty="0" smtClean="0"/>
          </a:p>
          <a:p>
            <a:pPr marL="715963" lvl="1" indent="-517525">
              <a:buNone/>
            </a:pPr>
            <a:r>
              <a:rPr lang="en-US" sz="3400" b="1" dirty="0" smtClean="0">
                <a:solidFill>
                  <a:srgbClr val="FF0000"/>
                </a:solidFill>
              </a:rPr>
              <a:t>	</a:t>
            </a:r>
            <a:r>
              <a:rPr lang="en-US" sz="3400" b="1" dirty="0" smtClean="0">
                <a:solidFill>
                  <a:srgbClr val="FF0000"/>
                </a:solidFill>
              </a:rPr>
              <a:t>Go and make disciples.</a:t>
            </a:r>
            <a:endParaRPr lang="en-US" sz="6000" b="1" dirty="0" smtClean="0"/>
          </a:p>
          <a:p>
            <a:pPr marL="715963" lvl="1" indent="-517525">
              <a:buNone/>
            </a:pPr>
            <a:endParaRPr lang="en-US" sz="3400" b="1" dirty="0" smtClean="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0"/>
                                        <p:tgtEl>
                                          <p:spTgt spid="3">
                                            <p:txEl>
                                              <p:pRg st="6" end="6"/>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ssolve">
                                      <p:cBhvr>
                                        <p:cTn id="33" dur="5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86808" cy="5953294"/>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a:buNone/>
            </a:pPr>
            <a:r>
              <a:rPr lang="en-US" sz="9600" b="1" dirty="0" smtClean="0">
                <a:solidFill>
                  <a:srgbClr val="FF0000"/>
                </a:solidFill>
                <a:effectLst>
                  <a:outerShdw blurRad="38100" dist="38100" dir="2700000" algn="tl">
                    <a:srgbClr val="000000">
                      <a:alpha val="43137"/>
                    </a:srgbClr>
                  </a:outerShdw>
                </a:effectLst>
              </a:rPr>
              <a:t>Question of the year: </a:t>
            </a:r>
            <a:endParaRPr lang="en-US" sz="9600" b="1" dirty="0" smtClean="0">
              <a:solidFill>
                <a:srgbClr val="FF0000"/>
              </a:solidFill>
              <a:effectLst>
                <a:outerShdw blurRad="38100" dist="38100" dir="2700000" algn="tl">
                  <a:srgbClr val="000000">
                    <a:alpha val="43137"/>
                  </a:srgbClr>
                </a:outerShdw>
              </a:effectLst>
            </a:endParaRPr>
          </a:p>
          <a:p>
            <a:pPr algn="ctr">
              <a:buNone/>
            </a:pPr>
            <a:r>
              <a:rPr lang="en-US" sz="9700" b="1" dirty="0" smtClean="0">
                <a:effectLst>
                  <a:outerShdw blurRad="38100" dist="38100" dir="2700000" algn="tl">
                    <a:srgbClr val="000000">
                      <a:alpha val="43137"/>
                    </a:srgbClr>
                  </a:outerShdw>
                </a:effectLst>
              </a:rPr>
              <a:t>How will </a:t>
            </a:r>
            <a:r>
              <a:rPr lang="en-US" sz="9600" b="1" dirty="0" smtClean="0">
                <a:effectLst>
                  <a:outerShdw blurRad="38100" dist="38100" dir="2700000" algn="tl">
                    <a:srgbClr val="000000">
                      <a:alpha val="43137"/>
                    </a:srgbClr>
                  </a:outerShdw>
                </a:effectLst>
              </a:rPr>
              <a:t>you </a:t>
            </a:r>
            <a:r>
              <a:rPr lang="en-US" sz="9600" b="1" dirty="0" smtClean="0">
                <a:effectLst>
                  <a:outerShdw blurRad="38100" dist="38100" dir="2700000" algn="tl">
                    <a:srgbClr val="000000">
                      <a:alpha val="43137"/>
                    </a:srgbClr>
                  </a:outerShdw>
                </a:effectLst>
              </a:rPr>
              <a:t>… </a:t>
            </a:r>
            <a:endParaRPr lang="en-GB" sz="6000" dirty="0" smtClean="0"/>
          </a:p>
          <a:p>
            <a:pPr marL="3175" indent="11113" algn="ctr">
              <a:buNone/>
            </a:pPr>
            <a:r>
              <a:rPr lang="en-US" sz="22000" b="1" dirty="0" smtClean="0">
                <a:solidFill>
                  <a:srgbClr val="FF0000"/>
                </a:solidFill>
                <a:effectLst>
                  <a:outerShdw blurRad="38100" dist="38100" dir="2700000" algn="tl">
                    <a:srgbClr val="000000">
                      <a:alpha val="43137"/>
                    </a:srgbClr>
                  </a:outerShdw>
                </a:effectLst>
              </a:rPr>
              <a:t>Go and Make Disciples</a:t>
            </a:r>
          </a:p>
          <a:p>
            <a:pPr marL="3175" indent="11113" algn="ctr">
              <a:buNone/>
            </a:pPr>
            <a:r>
              <a:rPr lang="en-US" sz="8000" b="1" dirty="0" smtClean="0">
                <a:effectLst>
                  <a:outerShdw blurRad="38100" dist="38100" dir="2700000" algn="tl">
                    <a:srgbClr val="000000">
                      <a:alpha val="43137"/>
                    </a:srgbClr>
                  </a:outerShdw>
                </a:effectLst>
              </a:rPr>
              <a:t>… and build with gold, silver and precious stones?</a:t>
            </a:r>
            <a:endParaRPr lang="en-GB" sz="8000" b="1" dirty="0" smtClean="0">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0"/>
                                        <p:tgtEl>
                                          <p:spTgt spid="3">
                                            <p:txEl>
                                              <p:pRg st="0" end="0"/>
                                            </p:txEl>
                                          </p:spTgt>
                                        </p:tgtEl>
                                      </p:cBhvr>
                                    </p:animEffect>
                                  </p:childTnLst>
                                </p:cTn>
                              </p:par>
                            </p:childTnLst>
                          </p:cTn>
                        </p:par>
                        <p:par>
                          <p:cTn id="8" fill="hold">
                            <p:stCondLst>
                              <p:cond delay="5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childTnLst>
                          </p:cTn>
                        </p:par>
                        <p:par>
                          <p:cTn id="12" fill="hold">
                            <p:stCondLst>
                              <p:cond delay="10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0"/>
                                        <p:tgtEl>
                                          <p:spTgt spid="3">
                                            <p:txEl>
                                              <p:pRg st="2" end="2"/>
                                            </p:txEl>
                                          </p:spTgt>
                                        </p:tgtEl>
                                      </p:cBhvr>
                                    </p:animEffect>
                                  </p:childTnLst>
                                </p:cTn>
                              </p:par>
                            </p:childTnLst>
                          </p:cTn>
                        </p:par>
                        <p:par>
                          <p:cTn id="16" fill="hold">
                            <p:stCondLst>
                              <p:cond delay="150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rPr>
              <a:t>NEW YEAR’S RESOLUTION </a:t>
            </a:r>
            <a:endParaRPr lang="en-GB"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ctr">
              <a:buNone/>
            </a:pPr>
            <a:r>
              <a:rPr lang="en-GB" sz="3600" dirty="0" smtClean="0"/>
              <a:t>My Goal for </a:t>
            </a:r>
            <a:r>
              <a:rPr lang="en-GB" sz="3600" b="1" dirty="0" smtClean="0">
                <a:solidFill>
                  <a:srgbClr val="FF0000"/>
                </a:solidFill>
              </a:rPr>
              <a:t>2014</a:t>
            </a:r>
            <a:r>
              <a:rPr lang="en-GB" sz="3600" dirty="0" smtClean="0"/>
              <a:t> is</a:t>
            </a:r>
          </a:p>
          <a:p>
            <a:pPr algn="ctr">
              <a:buNone/>
            </a:pPr>
            <a:r>
              <a:rPr lang="en-GB" sz="3600" dirty="0" smtClean="0"/>
              <a:t>to finish my </a:t>
            </a:r>
            <a:r>
              <a:rPr lang="en-GB" sz="3600" dirty="0" smtClean="0"/>
              <a:t>GOALS from </a:t>
            </a:r>
            <a:r>
              <a:rPr lang="en-GB" sz="3600" b="1" dirty="0" smtClean="0">
                <a:solidFill>
                  <a:srgbClr val="FF0000"/>
                </a:solidFill>
              </a:rPr>
              <a:t>2013 </a:t>
            </a:r>
          </a:p>
          <a:p>
            <a:pPr algn="ctr">
              <a:buNone/>
            </a:pPr>
            <a:r>
              <a:rPr lang="en-GB" sz="3600" dirty="0" smtClean="0"/>
              <a:t>that I should have COMPLETED in </a:t>
            </a:r>
            <a:r>
              <a:rPr lang="en-GB" sz="3600" b="1" dirty="0" smtClean="0">
                <a:solidFill>
                  <a:srgbClr val="FFC000"/>
                </a:solidFill>
              </a:rPr>
              <a:t>2012 </a:t>
            </a:r>
          </a:p>
          <a:p>
            <a:pPr algn="ctr">
              <a:buNone/>
            </a:pPr>
            <a:r>
              <a:rPr lang="en-GB" sz="3600" dirty="0" smtClean="0"/>
              <a:t>&amp; that I PROMISED to complete in </a:t>
            </a:r>
            <a:r>
              <a:rPr lang="en-GB" sz="3600" b="1" dirty="0" smtClean="0">
                <a:solidFill>
                  <a:srgbClr val="92D050"/>
                </a:solidFill>
              </a:rPr>
              <a:t>2011 </a:t>
            </a:r>
          </a:p>
          <a:p>
            <a:pPr algn="ctr">
              <a:buNone/>
            </a:pPr>
            <a:r>
              <a:rPr lang="en-GB" sz="3600" dirty="0" smtClean="0"/>
              <a:t>and PLANNED to complete in </a:t>
            </a:r>
            <a:r>
              <a:rPr lang="en-GB" sz="3600" b="1" dirty="0" smtClean="0">
                <a:solidFill>
                  <a:srgbClr val="027227"/>
                </a:solidFill>
              </a:rPr>
              <a:t>2010</a:t>
            </a:r>
          </a:p>
          <a:p>
            <a:endParaRPr lang="en-GB" dirty="0" smtClean="0"/>
          </a:p>
          <a:p>
            <a:endParaRPr lang="en-GB"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00"/>
                            </p:stCondLst>
                            <p:childTnLst>
                              <p:par>
                                <p:cTn id="11" presetID="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300"/>
                            </p:stCondLst>
                            <p:childTnLst>
                              <p:par>
                                <p:cTn id="16" presetID="2" presetClass="entr" presetSubtype="4"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800"/>
                            </p:stCondLst>
                            <p:childTnLst>
                              <p:par>
                                <p:cTn id="21" presetID="2" presetClass="entr" presetSubtype="4"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300"/>
                            </p:stCondLst>
                            <p:childTnLst>
                              <p:par>
                                <p:cTn id="26" presetID="2" presetClass="entr" presetSubtype="4"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800"/>
                            </p:stCondLst>
                            <p:childTnLst>
                              <p:par>
                                <p:cTn id="31" presetID="2" presetClass="entr" presetSubtype="4"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Explosion 1 2"/>
          <p:cNvSpPr/>
          <p:nvPr/>
        </p:nvSpPr>
        <p:spPr>
          <a:xfrm>
            <a:off x="0" y="0"/>
            <a:ext cx="9144000" cy="6858000"/>
          </a:xfrm>
          <a:prstGeom prst="irregularSeal1">
            <a:avLst/>
          </a:prstGeom>
          <a:gradFill flip="none" rotWithShape="1">
            <a:gsLst>
              <a:gs pos="0">
                <a:srgbClr val="FFFF00"/>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itle 1"/>
          <p:cNvSpPr>
            <a:spLocks noGrp="1"/>
          </p:cNvSpPr>
          <p:nvPr>
            <p:ph type="ctrTitle"/>
          </p:nvPr>
        </p:nvSpPr>
        <p:spPr>
          <a:xfrm>
            <a:off x="323528" y="332656"/>
            <a:ext cx="8501122" cy="5904656"/>
          </a:xfrm>
        </p:spPr>
        <p:txBody>
          <a:bodyPr>
            <a:noAutofit/>
          </a:bodyPr>
          <a:lstStyle/>
          <a:p>
            <a:r>
              <a:rPr lang="en-US" sz="13800" b="1" dirty="0" smtClean="0">
                <a:solidFill>
                  <a:srgbClr val="FF0000"/>
                </a:solidFill>
                <a:effectLst>
                  <a:outerShdw blurRad="38100" dist="38100" dir="2700000" algn="tl">
                    <a:srgbClr val="000000">
                      <a:alpha val="43137"/>
                    </a:srgbClr>
                  </a:outerShdw>
                </a:effectLst>
                <a:latin typeface="Britannic Bold" pitchFamily="34" charset="0"/>
              </a:rPr>
              <a:t>10,000 Hours</a:t>
            </a:r>
            <a:endParaRPr lang="en-GB" sz="8000" b="1" dirty="0">
              <a:solidFill>
                <a:srgbClr val="002060"/>
              </a:solidFill>
              <a:effectLst>
                <a:outerShdw blurRad="38100" dist="38100" dir="2700000" algn="tl">
                  <a:srgbClr val="000000">
                    <a:alpha val="43137"/>
                  </a:srgbClr>
                </a:outerShdw>
              </a:effectLst>
              <a:latin typeface="Britannic Bold"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80920" cy="1570186"/>
          </a:xfrm>
        </p:spPr>
        <p:txBody>
          <a:bodyPr>
            <a:noAutofit/>
          </a:bodyPr>
          <a:lstStyle/>
          <a:p>
            <a:pPr lvl="1" algn="ctr" rtl="0">
              <a:spcBef>
                <a:spcPct val="0"/>
              </a:spcBef>
            </a:pPr>
            <a:r>
              <a:rPr lang="en-US" sz="6600" b="1" dirty="0" smtClean="0">
                <a:solidFill>
                  <a:srgbClr val="FF0000"/>
                </a:solidFill>
              </a:rPr>
              <a:t>Matthew 28:16-20</a:t>
            </a:r>
            <a:endParaRPr lang="en-GB" sz="1200" b="1" dirty="0">
              <a:solidFill>
                <a:srgbClr val="FF0000"/>
              </a:solidFill>
            </a:endParaRPr>
          </a:p>
        </p:txBody>
      </p:sp>
      <p:sp>
        <p:nvSpPr>
          <p:cNvPr id="3" name="Content Placeholder 2"/>
          <p:cNvSpPr>
            <a:spLocks noGrp="1"/>
          </p:cNvSpPr>
          <p:nvPr>
            <p:ph idx="1"/>
          </p:nvPr>
        </p:nvSpPr>
        <p:spPr>
          <a:xfrm>
            <a:off x="251520" y="1628801"/>
            <a:ext cx="8568952" cy="4536504"/>
          </a:xfrm>
        </p:spPr>
        <p:txBody>
          <a:bodyPr>
            <a:normAutofit fontScale="85000" lnSpcReduction="10000"/>
          </a:bodyPr>
          <a:lstStyle/>
          <a:p>
            <a:pPr fontAlgn="t">
              <a:buNone/>
            </a:pPr>
            <a:r>
              <a:rPr lang="en-US" dirty="0" smtClean="0"/>
              <a:t>16</a:t>
            </a:r>
            <a:r>
              <a:rPr lang="en-US" dirty="0" smtClean="0"/>
              <a:t> Then the eleven disciples went away into Galilee, to the mountain which Jesus had appointed for them. 17 When they saw Him, they worshiped Him; but some doubted.</a:t>
            </a:r>
          </a:p>
          <a:p>
            <a:pPr fontAlgn="t">
              <a:buNone/>
            </a:pPr>
            <a:r>
              <a:rPr lang="en-US" dirty="0" smtClean="0"/>
              <a:t>18 And Jesus came and spoke to them, saying, </a:t>
            </a:r>
            <a:r>
              <a:rPr lang="en-US" i="1" dirty="0" smtClean="0"/>
              <a:t>“All authority has been given to Me in heaven and on earth. 19 </a:t>
            </a:r>
            <a:r>
              <a:rPr lang="en-US" b="1" i="1" dirty="0" smtClean="0"/>
              <a:t>Go </a:t>
            </a:r>
            <a:r>
              <a:rPr lang="en-US" b="1" i="1" dirty="0" smtClean="0"/>
              <a:t>therefore</a:t>
            </a:r>
            <a:r>
              <a:rPr lang="en-US" b="1" i="1" dirty="0" smtClean="0"/>
              <a:t> and make disciples of all the nations</a:t>
            </a:r>
            <a:r>
              <a:rPr lang="en-US" i="1" dirty="0" smtClean="0"/>
              <a:t>, baptizing them in the name of the Father and of the Son and of the Holy Spirit, 20 teaching them to observe all things that I have commanded you; and lo, I am with you always, even to the end of the age.” </a:t>
            </a:r>
            <a:r>
              <a:rPr lang="en-US" dirty="0" smtClean="0"/>
              <a:t>Amen.</a:t>
            </a:r>
            <a:endParaRPr lang="en-US"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a:bodyPr>
          <a:lstStyle/>
          <a:p>
            <a:pPr marL="342900" lvl="1" indent="-342900" algn="ctr">
              <a:buNone/>
            </a:pPr>
            <a:r>
              <a:rPr lang="en-US" sz="6600" b="1" dirty="0" smtClean="0"/>
              <a:t>The Great Commission</a:t>
            </a:r>
          </a:p>
          <a:p>
            <a:endParaRPr lang="en-US" b="1" dirty="0" smtClean="0"/>
          </a:p>
          <a:p>
            <a:pPr fontAlgn="t"/>
            <a:r>
              <a:rPr lang="en-US" i="1" dirty="0" smtClean="0"/>
              <a:t>Matthew 28:18-20: </a:t>
            </a:r>
            <a:r>
              <a:rPr lang="en-US" b="1" i="1" dirty="0" smtClean="0"/>
              <a:t>Make disciples</a:t>
            </a:r>
          </a:p>
          <a:p>
            <a:pPr fontAlgn="t"/>
            <a:r>
              <a:rPr lang="en-US" i="1" dirty="0" smtClean="0"/>
              <a:t>Mark 16:14–18: </a:t>
            </a:r>
            <a:r>
              <a:rPr lang="en-US" b="1" i="1" dirty="0" smtClean="0"/>
              <a:t>preach</a:t>
            </a:r>
            <a:r>
              <a:rPr lang="en-US" i="1" dirty="0" smtClean="0"/>
              <a:t>; </a:t>
            </a:r>
            <a:r>
              <a:rPr lang="en-US" b="1" i="1" dirty="0" smtClean="0"/>
              <a:t>signs</a:t>
            </a:r>
          </a:p>
          <a:p>
            <a:pPr fontAlgn="t"/>
            <a:r>
              <a:rPr lang="en-US" i="1" dirty="0" smtClean="0"/>
              <a:t>Luke 24:36–49: </a:t>
            </a:r>
            <a:r>
              <a:rPr lang="en-US" b="1" i="1" dirty="0" smtClean="0"/>
              <a:t>be</a:t>
            </a:r>
            <a:r>
              <a:rPr lang="en-US" i="1" dirty="0" smtClean="0"/>
              <a:t> </a:t>
            </a:r>
            <a:r>
              <a:rPr lang="en-US" b="1" i="1" dirty="0" smtClean="0"/>
              <a:t>witnesses; </a:t>
            </a:r>
          </a:p>
          <a:p>
            <a:pPr fontAlgn="t"/>
            <a:r>
              <a:rPr lang="en-US" i="1" dirty="0" smtClean="0"/>
              <a:t>John 20:19–23: </a:t>
            </a:r>
            <a:r>
              <a:rPr lang="en-US" b="1" i="1" dirty="0" smtClean="0"/>
              <a:t>I send you (breathed HS) </a:t>
            </a:r>
          </a:p>
          <a:p>
            <a:pPr fontAlgn="t"/>
            <a:r>
              <a:rPr lang="en-US" dirty="0" smtClean="0"/>
              <a:t> </a:t>
            </a:r>
            <a:r>
              <a:rPr lang="en-US" i="1" dirty="0" smtClean="0"/>
              <a:t>Acts </a:t>
            </a:r>
            <a:r>
              <a:rPr lang="en-US" i="1" dirty="0" smtClean="0"/>
              <a:t>1:6–8: </a:t>
            </a:r>
            <a:r>
              <a:rPr lang="en-US" b="1" i="1" u="sng" dirty="0" smtClean="0"/>
              <a:t>empowered </a:t>
            </a:r>
            <a:r>
              <a:rPr lang="en-US" b="1" i="1" dirty="0" smtClean="0"/>
              <a:t>witnesses to the end of the earth</a:t>
            </a:r>
            <a:endParaRPr lang="en-US" b="1"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3000"/>
                                        <p:tgtEl>
                                          <p:spTgt spid="3">
                                            <p:txEl>
                                              <p:pRg st="2" end="2"/>
                                            </p:txEl>
                                          </p:spTgt>
                                        </p:tgtEl>
                                      </p:cBhvr>
                                    </p:animEffect>
                                  </p:childTnLst>
                                </p:cTn>
                              </p:par>
                            </p:childTnLst>
                          </p:cTn>
                        </p:par>
                        <p:par>
                          <p:cTn id="12" fill="hold">
                            <p:stCondLst>
                              <p:cond delay="3500"/>
                            </p:stCondLst>
                            <p:childTnLst>
                              <p:par>
                                <p:cTn id="13" presetID="3" presetClass="entr" presetSubtype="1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par>
                          <p:cTn id="16" fill="hold">
                            <p:stCondLst>
                              <p:cond delay="4000"/>
                            </p:stCondLst>
                            <p:childTnLst>
                              <p:par>
                                <p:cTn id="17" presetID="3" presetClass="entr" presetSubtype="1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0"/>
                                        <p:tgtEl>
                                          <p:spTgt spid="3">
                                            <p:txEl>
                                              <p:pRg st="4" end="4"/>
                                            </p:txEl>
                                          </p:spTgt>
                                        </p:tgtEl>
                                      </p:cBhvr>
                                    </p:animEffect>
                                  </p:childTnLst>
                                </p:cTn>
                              </p:par>
                            </p:childTnLst>
                          </p:cTn>
                        </p:par>
                        <p:par>
                          <p:cTn id="20" fill="hold">
                            <p:stCondLst>
                              <p:cond delay="9000"/>
                            </p:stCondLst>
                            <p:childTnLst>
                              <p:par>
                                <p:cTn id="21" presetID="3" presetClass="entr" presetSubtype="1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0"/>
                                        <p:tgtEl>
                                          <p:spTgt spid="3">
                                            <p:txEl>
                                              <p:pRg st="5" end="5"/>
                                            </p:txEl>
                                          </p:spTgt>
                                        </p:tgtEl>
                                      </p:cBhvr>
                                    </p:animEffect>
                                  </p:childTnLst>
                                </p:cTn>
                              </p:par>
                            </p:childTnLst>
                          </p:cTn>
                        </p:par>
                        <p:par>
                          <p:cTn id="24" fill="hold">
                            <p:stCondLst>
                              <p:cond delay="14000"/>
                            </p:stCondLst>
                            <p:childTnLst>
                              <p:par>
                                <p:cTn id="25" presetID="3" presetClass="entr" presetSubtype="1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US" sz="6600" b="1" dirty="0" smtClean="0"/>
              <a:t>THE BASICS</a:t>
            </a:r>
            <a:endParaRPr lang="en-GB" sz="6600" dirty="0"/>
          </a:p>
        </p:txBody>
      </p:sp>
      <p:sp>
        <p:nvSpPr>
          <p:cNvPr id="3" name="Content Placeholder 2"/>
          <p:cNvSpPr>
            <a:spLocks noGrp="1"/>
          </p:cNvSpPr>
          <p:nvPr>
            <p:ph idx="1"/>
          </p:nvPr>
        </p:nvSpPr>
        <p:spPr>
          <a:xfrm>
            <a:off x="395536" y="1124745"/>
            <a:ext cx="8316416" cy="2736304"/>
          </a:xfrm>
        </p:spPr>
        <p:txBody>
          <a:bodyPr>
            <a:noAutofit/>
          </a:bodyPr>
          <a:lstStyle/>
          <a:p>
            <a:pPr>
              <a:buNone/>
            </a:pPr>
            <a:r>
              <a:rPr lang="en-GB" sz="3600" b="1" dirty="0" smtClean="0">
                <a:solidFill>
                  <a:srgbClr val="FF0000"/>
                </a:solidFill>
              </a:rPr>
              <a:t>Speaking to THE DISCPLES</a:t>
            </a:r>
            <a:r>
              <a:rPr lang="en-GB" sz="3600" dirty="0" smtClean="0"/>
              <a:t> </a:t>
            </a:r>
            <a:r>
              <a:rPr lang="en-GB" sz="3600" dirty="0" smtClean="0"/>
              <a:t> (after 3½ years of discipleship training)</a:t>
            </a:r>
            <a:endParaRPr lang="en-GB" sz="3600" dirty="0" smtClean="0"/>
          </a:p>
          <a:p>
            <a:pPr>
              <a:buNone/>
            </a:pPr>
            <a:r>
              <a:rPr lang="en-GB" sz="3600" b="1" dirty="0" smtClean="0">
                <a:solidFill>
                  <a:srgbClr val="FF0000"/>
                </a:solidFill>
              </a:rPr>
              <a:t>“GO AND MAKE DISCIPLES” </a:t>
            </a:r>
            <a:r>
              <a:rPr lang="en-GB" sz="3600" dirty="0" smtClean="0"/>
              <a:t>(after receiving the power of the Holy Spirit)</a:t>
            </a:r>
          </a:p>
          <a:p>
            <a:pPr>
              <a:buNone/>
            </a:pPr>
            <a:endParaRPr lang="en-GB" sz="1800" dirty="0"/>
          </a:p>
        </p:txBody>
      </p:sp>
      <p:sp>
        <p:nvSpPr>
          <p:cNvPr id="6" name="Rectangle 5"/>
          <p:cNvSpPr/>
          <p:nvPr/>
        </p:nvSpPr>
        <p:spPr>
          <a:xfrm>
            <a:off x="179512" y="4016196"/>
            <a:ext cx="8640960" cy="2410916"/>
          </a:xfrm>
          <a:prstGeom prst="rect">
            <a:avLst/>
          </a:prstGeom>
        </p:spPr>
        <p:txBody>
          <a:bodyPr wrap="square">
            <a:spAutoFit/>
          </a:bodyPr>
          <a:lstStyle/>
          <a:p>
            <a:pPr algn="ctr"/>
            <a:r>
              <a:rPr lang="en-US" sz="6600" b="1" dirty="0" smtClean="0">
                <a:solidFill>
                  <a:srgbClr val="FF0000"/>
                </a:solidFill>
                <a:effectLst>
                  <a:outerShdw blurRad="38100" dist="38100" dir="2700000" algn="tl">
                    <a:srgbClr val="000000">
                      <a:alpha val="43137"/>
                    </a:srgbClr>
                  </a:outerShdw>
                </a:effectLst>
              </a:rPr>
              <a:t>So what were these disciples like?</a:t>
            </a:r>
            <a:endParaRPr lang="en-US" sz="6600" b="1" dirty="0" smtClean="0">
              <a:solidFill>
                <a:srgbClr val="FF0000"/>
              </a:solidFill>
              <a:effectLst>
                <a:outerShdw blurRad="38100" dist="38100" dir="2700000" algn="tl">
                  <a:srgbClr val="000000">
                    <a:alpha val="43137"/>
                  </a:srgbClr>
                </a:outerShdw>
              </a:effectLst>
            </a:endParaRPr>
          </a:p>
          <a:p>
            <a:endParaRPr lang="en-GB" sz="2800" b="1" baseline="300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2000"/>
                                        <p:tgtEl>
                                          <p:spTgt spid="3">
                                            <p:txEl>
                                              <p:pRg st="1" end="1"/>
                                            </p:txEl>
                                          </p:spTgt>
                                        </p:tgtEl>
                                      </p:cBhvr>
                                    </p:animEffect>
                                  </p:childTnLst>
                                </p:cTn>
                              </p:par>
                            </p:childTnLst>
                          </p:cTn>
                        </p:par>
                        <p:par>
                          <p:cTn id="12" fill="hold">
                            <p:stCondLst>
                              <p:cond delay="4000"/>
                            </p:stCondLst>
                            <p:childTnLst>
                              <p:par>
                                <p:cTn id="13" presetID="3" presetClass="entr" presetSubtype="5"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linds(vertical)">
                                      <p:cBhvr>
                                        <p:cTn id="15"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32"/>
            <a:ext cx="8229600" cy="6480720"/>
          </a:xfrm>
        </p:spPr>
        <p:txBody>
          <a:bodyPr>
            <a:normAutofit fontScale="92500" lnSpcReduction="10000"/>
          </a:bodyPr>
          <a:lstStyle/>
          <a:p>
            <a:pPr marL="342900" lvl="1" indent="-342900" algn="ctr">
              <a:buNone/>
            </a:pPr>
            <a:r>
              <a:rPr lang="en-GB" sz="7100" b="1" dirty="0" smtClean="0">
                <a:solidFill>
                  <a:srgbClr val="FF0000"/>
                </a:solidFill>
                <a:effectLst>
                  <a:outerShdw blurRad="38100" dist="38100" dir="2700000" algn="tl">
                    <a:srgbClr val="000000">
                      <a:alpha val="43137"/>
                    </a:srgbClr>
                  </a:outerShdw>
                </a:effectLst>
              </a:rPr>
              <a:t>CASE STUDIES</a:t>
            </a:r>
            <a:endParaRPr lang="en-GB" sz="1700" dirty="0" smtClean="0">
              <a:solidFill>
                <a:srgbClr val="FF0000"/>
              </a:solidFill>
            </a:endParaRPr>
          </a:p>
          <a:p>
            <a:pPr>
              <a:buNone/>
            </a:pPr>
            <a:r>
              <a:rPr lang="en-GB" b="1" dirty="0" smtClean="0"/>
              <a:t>PETER </a:t>
            </a:r>
            <a:r>
              <a:rPr lang="en-GB" dirty="0" smtClean="0"/>
              <a:t>(AKA Satan</a:t>
            </a:r>
            <a:r>
              <a:rPr lang="en-GB" dirty="0" smtClean="0"/>
              <a:t>) </a:t>
            </a:r>
            <a:r>
              <a:rPr lang="en-GB" sz="2400" b="1" dirty="0" smtClean="0">
                <a:solidFill>
                  <a:srgbClr val="027227"/>
                </a:solidFill>
              </a:rPr>
              <a:t>158 mentions</a:t>
            </a:r>
          </a:p>
          <a:p>
            <a:pPr fontAlgn="t"/>
            <a:r>
              <a:rPr lang="en-US" sz="1700" b="1" dirty="0" smtClean="0"/>
              <a:t>Mat 16:23 </a:t>
            </a:r>
            <a:r>
              <a:rPr lang="en-US" sz="1700" dirty="0" smtClean="0"/>
              <a:t>But He turned and said to Peter, “Get behind Me, </a:t>
            </a:r>
            <a:r>
              <a:rPr lang="en-US" sz="1700" dirty="0" smtClean="0">
                <a:effectLst>
                  <a:outerShdw blurRad="38100" dist="38100" dir="2700000" algn="tl">
                    <a:srgbClr val="000000">
                      <a:alpha val="43137"/>
                    </a:srgbClr>
                  </a:outerShdw>
                </a:effectLst>
              </a:rPr>
              <a:t>Satan</a:t>
            </a:r>
            <a:r>
              <a:rPr lang="en-US" sz="1700" dirty="0" smtClean="0"/>
              <a:t>! You are an offense to Me, for you are not mindful of the things of God, but the things of men.”</a:t>
            </a:r>
          </a:p>
          <a:p>
            <a:pPr>
              <a:buNone/>
            </a:pPr>
            <a:r>
              <a:rPr lang="en-GB" b="1" dirty="0" smtClean="0"/>
              <a:t>JAMES &amp; JOHN </a:t>
            </a:r>
            <a:r>
              <a:rPr lang="en-GB" dirty="0" smtClean="0"/>
              <a:t>(Sons of Thunder) </a:t>
            </a:r>
            <a:r>
              <a:rPr lang="en-GB" sz="2400" b="1" dirty="0" smtClean="0">
                <a:solidFill>
                  <a:srgbClr val="027227"/>
                </a:solidFill>
              </a:rPr>
              <a:t>19 mentions</a:t>
            </a:r>
          </a:p>
          <a:p>
            <a:pPr fontAlgn="t"/>
            <a:r>
              <a:rPr lang="en-US" sz="1900" b="1" dirty="0" smtClean="0"/>
              <a:t>Luke 9:54-55 </a:t>
            </a:r>
            <a:r>
              <a:rPr lang="en-US" sz="1900" dirty="0" smtClean="0"/>
              <a:t>And when His disciples James and John saw this, they said, “Lord, do You want us to command fire to come down from heaven and consume them, just as Elijah did?” But He turned and rebuked them, and said, “You do not know what manner of spirit you are of</a:t>
            </a:r>
            <a:r>
              <a:rPr lang="en-US" sz="1900" dirty="0" smtClean="0"/>
              <a:t>.”</a:t>
            </a:r>
          </a:p>
          <a:p>
            <a:pPr fontAlgn="t"/>
            <a:r>
              <a:rPr lang="en-US" sz="1900" b="1" dirty="0" smtClean="0"/>
              <a:t>Mar </a:t>
            </a:r>
            <a:r>
              <a:rPr lang="en-US" sz="1900" b="1" dirty="0" smtClean="0"/>
              <a:t>3:17 </a:t>
            </a:r>
            <a:r>
              <a:rPr lang="en-US" sz="1900" dirty="0" smtClean="0"/>
              <a:t>James &amp; John …, </a:t>
            </a:r>
            <a:r>
              <a:rPr lang="en-US" sz="1900" dirty="0" smtClean="0"/>
              <a:t>to whom He gave the name </a:t>
            </a:r>
            <a:r>
              <a:rPr lang="en-US" sz="1900" dirty="0" err="1" smtClean="0"/>
              <a:t>Boanerges</a:t>
            </a:r>
            <a:r>
              <a:rPr lang="en-US" sz="1900" dirty="0" smtClean="0"/>
              <a:t>, that is</a:t>
            </a:r>
            <a:r>
              <a:rPr lang="en-US" sz="1900" dirty="0" smtClean="0"/>
              <a:t>, “Sons of Thunder”</a:t>
            </a:r>
            <a:endParaRPr lang="en-US" sz="1800" dirty="0" smtClean="0"/>
          </a:p>
          <a:p>
            <a:pPr>
              <a:buNone/>
            </a:pPr>
            <a:r>
              <a:rPr lang="en-US" b="1" dirty="0" smtClean="0"/>
              <a:t>THOMAS </a:t>
            </a:r>
            <a:r>
              <a:rPr lang="en-US" dirty="0" smtClean="0"/>
              <a:t>(the </a:t>
            </a:r>
            <a:r>
              <a:rPr lang="en-US" dirty="0" smtClean="0"/>
              <a:t>doubter) </a:t>
            </a:r>
            <a:r>
              <a:rPr lang="en-US" sz="2400" b="1" dirty="0" smtClean="0">
                <a:solidFill>
                  <a:srgbClr val="027227"/>
                </a:solidFill>
              </a:rPr>
              <a:t>12 mentions</a:t>
            </a:r>
            <a:endParaRPr lang="en-US" b="1" dirty="0" smtClean="0">
              <a:solidFill>
                <a:srgbClr val="027227"/>
              </a:solidFill>
            </a:endParaRPr>
          </a:p>
          <a:p>
            <a:pPr fontAlgn="t"/>
            <a:r>
              <a:rPr lang="en-US" sz="1700" b="1" dirty="0" smtClean="0"/>
              <a:t>John 11:16 </a:t>
            </a:r>
            <a:r>
              <a:rPr lang="en-US" sz="1700" dirty="0" smtClean="0"/>
              <a:t>Then Thomas … said </a:t>
            </a:r>
            <a:r>
              <a:rPr lang="en-US" sz="1700" dirty="0" smtClean="0"/>
              <a:t>to his fellow disciples, “Let us also go, that we may die with Him</a:t>
            </a:r>
            <a:r>
              <a:rPr lang="en-US" sz="1700" dirty="0" smtClean="0"/>
              <a:t>.”</a:t>
            </a:r>
          </a:p>
          <a:p>
            <a:pPr fontAlgn="t"/>
            <a:r>
              <a:rPr lang="en-US" sz="1700" b="1" dirty="0" smtClean="0"/>
              <a:t>John</a:t>
            </a:r>
            <a:r>
              <a:rPr lang="en-US" sz="1700" b="1" u="sng" dirty="0" smtClean="0"/>
              <a:t> </a:t>
            </a:r>
            <a:r>
              <a:rPr lang="en-US" sz="1700" b="1" dirty="0" smtClean="0"/>
              <a:t>20:27</a:t>
            </a:r>
            <a:r>
              <a:rPr lang="en-US" sz="1700" b="1" u="sng" dirty="0" smtClean="0"/>
              <a:t> </a:t>
            </a:r>
            <a:r>
              <a:rPr lang="en-US" sz="1700" dirty="0" smtClean="0"/>
              <a:t>Then </a:t>
            </a:r>
            <a:r>
              <a:rPr lang="en-US" sz="1700" dirty="0" smtClean="0"/>
              <a:t>He said to Thomas, “Reach your finger here, and look at My hands; and reach your hand </a:t>
            </a:r>
            <a:r>
              <a:rPr lang="en-US" sz="1700" i="1" dirty="0" smtClean="0"/>
              <a:t>here,</a:t>
            </a:r>
            <a:r>
              <a:rPr lang="en-US" sz="1700" dirty="0" smtClean="0"/>
              <a:t> and put </a:t>
            </a:r>
            <a:r>
              <a:rPr lang="en-US" sz="1700" i="1" dirty="0" smtClean="0"/>
              <a:t>it</a:t>
            </a:r>
            <a:r>
              <a:rPr lang="en-US" sz="1700" dirty="0" smtClean="0"/>
              <a:t> into My side. </a:t>
            </a:r>
            <a:r>
              <a:rPr lang="en-US" sz="1700" b="1" dirty="0" smtClean="0"/>
              <a:t>Do not be unbelieving</a:t>
            </a:r>
            <a:r>
              <a:rPr lang="en-US" sz="1700" dirty="0" smtClean="0"/>
              <a:t>, but believing.”</a:t>
            </a:r>
          </a:p>
          <a:p>
            <a:pPr>
              <a:buNone/>
            </a:pPr>
            <a:r>
              <a:rPr lang="en-US" b="1" dirty="0" smtClean="0"/>
              <a:t>OTHER DISCIPLES </a:t>
            </a:r>
            <a:r>
              <a:rPr lang="en-US" dirty="0" smtClean="0"/>
              <a:t>(un-famous)</a:t>
            </a:r>
            <a:endParaRPr lang="en-US"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3000"/>
                                        <p:tgtEl>
                                          <p:spTgt spid="3">
                                            <p:txEl>
                                              <p:pRg st="0" end="0"/>
                                            </p:txEl>
                                          </p:spTgt>
                                        </p:tgtEl>
                                      </p:cBhvr>
                                    </p:animEffect>
                                  </p:childTnLst>
                                </p:cTn>
                              </p:par>
                            </p:childTnLst>
                          </p:cTn>
                        </p:par>
                        <p:par>
                          <p:cTn id="8" fill="hold">
                            <p:stCondLst>
                              <p:cond delay="3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3000"/>
                                        <p:tgtEl>
                                          <p:spTgt spid="3">
                                            <p:txEl>
                                              <p:pRg st="1" end="1"/>
                                            </p:txEl>
                                          </p:spTgt>
                                        </p:tgtEl>
                                      </p:cBhvr>
                                    </p:animEffect>
                                  </p:childTnLst>
                                </p:cTn>
                              </p:par>
                            </p:childTnLst>
                          </p:cTn>
                        </p:par>
                        <p:par>
                          <p:cTn id="12" fill="hold">
                            <p:stCondLst>
                              <p:cond delay="6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3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3000"/>
                                        <p:tgtEl>
                                          <p:spTgt spid="3">
                                            <p:txEl>
                                              <p:pRg st="3" end="3"/>
                                            </p:txEl>
                                          </p:spTgt>
                                        </p:tgtEl>
                                      </p:cBhvr>
                                    </p:animEffect>
                                  </p:childTnLst>
                                </p:cTn>
                              </p:par>
                            </p:childTnLst>
                          </p:cTn>
                        </p:par>
                        <p:par>
                          <p:cTn id="21" fill="hold">
                            <p:stCondLst>
                              <p:cond delay="3000"/>
                            </p:stCondLst>
                            <p:childTnLst>
                              <p:par>
                                <p:cTn id="22" presetID="9"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3000"/>
                                        <p:tgtEl>
                                          <p:spTgt spid="3">
                                            <p:txEl>
                                              <p:pRg st="4" end="4"/>
                                            </p:txEl>
                                          </p:spTgt>
                                        </p:tgtEl>
                                      </p:cBhvr>
                                    </p:animEffect>
                                  </p:childTnLst>
                                </p:cTn>
                              </p:par>
                            </p:childTnLst>
                          </p:cTn>
                        </p:par>
                        <p:par>
                          <p:cTn id="25" fill="hold">
                            <p:stCondLst>
                              <p:cond delay="6000"/>
                            </p:stCondLst>
                            <p:childTnLst>
                              <p:par>
                                <p:cTn id="26" presetID="9"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3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3000"/>
                                        <p:tgtEl>
                                          <p:spTgt spid="3">
                                            <p:txEl>
                                              <p:pRg st="6" end="6"/>
                                            </p:txEl>
                                          </p:spTgt>
                                        </p:tgtEl>
                                      </p:cBhvr>
                                    </p:animEffect>
                                  </p:childTnLst>
                                </p:cTn>
                              </p:par>
                            </p:childTnLst>
                          </p:cTn>
                        </p:par>
                        <p:par>
                          <p:cTn id="34" fill="hold">
                            <p:stCondLst>
                              <p:cond delay="3000"/>
                            </p:stCondLst>
                            <p:childTnLst>
                              <p:par>
                                <p:cTn id="35" presetID="9" presetClass="entr" presetSubtype="0"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3000"/>
                                        <p:tgtEl>
                                          <p:spTgt spid="3">
                                            <p:txEl>
                                              <p:pRg st="7" end="7"/>
                                            </p:txEl>
                                          </p:spTgt>
                                        </p:tgtEl>
                                      </p:cBhvr>
                                    </p:animEffect>
                                  </p:childTnLst>
                                </p:cTn>
                              </p:par>
                            </p:childTnLst>
                          </p:cTn>
                        </p:par>
                        <p:par>
                          <p:cTn id="38" fill="hold">
                            <p:stCondLst>
                              <p:cond delay="6000"/>
                            </p:stCondLst>
                            <p:childTnLst>
                              <p:par>
                                <p:cTn id="39" presetID="9" presetClass="entr" presetSubtype="0" fill="hold" grpId="0"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dissolve">
                                      <p:cBhvr>
                                        <p:cTn id="41" dur="30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dissolve">
                                      <p:cBhvr>
                                        <p:cTn id="46" dur="3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6632"/>
            <a:ext cx="8280920" cy="2841804"/>
          </a:xfrm>
          <a:prstGeom prst="rect">
            <a:avLst/>
          </a:prstGeom>
        </p:spPr>
        <p:txBody>
          <a:bodyPr wrap="square">
            <a:spAutoFit/>
          </a:bodyPr>
          <a:lstStyle/>
          <a:p>
            <a:pPr algn="ctr"/>
            <a:r>
              <a:rPr lang="en-US" sz="8000" b="1" dirty="0" smtClean="0">
                <a:solidFill>
                  <a:srgbClr val="FF0000"/>
                </a:solidFill>
                <a:effectLst>
                  <a:outerShdw blurRad="38100" dist="38100" dir="2700000" algn="tl">
                    <a:srgbClr val="000000">
                      <a:alpha val="43137"/>
                    </a:srgbClr>
                  </a:outerShdw>
                </a:effectLst>
              </a:rPr>
              <a:t>So are you qualified?</a:t>
            </a:r>
            <a:endParaRPr lang="en-US" sz="8000" b="1" dirty="0" smtClean="0">
              <a:solidFill>
                <a:srgbClr val="FF0000"/>
              </a:solidFill>
              <a:effectLst>
                <a:outerShdw blurRad="38100" dist="38100" dir="2700000" algn="tl">
                  <a:srgbClr val="000000">
                    <a:alpha val="43137"/>
                  </a:srgbClr>
                </a:outerShdw>
              </a:effectLst>
            </a:endParaRPr>
          </a:p>
          <a:p>
            <a:endParaRPr lang="en-GB" sz="2800" b="1" baseline="30000" dirty="0" smtClean="0"/>
          </a:p>
        </p:txBody>
      </p:sp>
      <p:sp>
        <p:nvSpPr>
          <p:cNvPr id="3" name="Rectangle 2"/>
          <p:cNvSpPr/>
          <p:nvPr/>
        </p:nvSpPr>
        <p:spPr>
          <a:xfrm>
            <a:off x="323528" y="3717032"/>
            <a:ext cx="8280920" cy="1610697"/>
          </a:xfrm>
          <a:prstGeom prst="rect">
            <a:avLst/>
          </a:prstGeom>
        </p:spPr>
        <p:txBody>
          <a:bodyPr wrap="square">
            <a:spAutoFit/>
          </a:bodyPr>
          <a:lstStyle/>
          <a:p>
            <a:pPr algn="ctr"/>
            <a:r>
              <a:rPr lang="en-US" sz="8000" b="1" dirty="0" smtClean="0">
                <a:solidFill>
                  <a:srgbClr val="027227"/>
                </a:solidFill>
                <a:effectLst>
                  <a:outerShdw blurRad="38100" dist="38100" dir="2700000" algn="tl">
                    <a:srgbClr val="000000">
                      <a:alpha val="43137"/>
                    </a:srgbClr>
                  </a:outerShdw>
                </a:effectLst>
              </a:rPr>
              <a:t>YES!</a:t>
            </a:r>
            <a:endParaRPr lang="en-US" sz="8000" b="1" dirty="0" smtClean="0">
              <a:solidFill>
                <a:srgbClr val="027227"/>
              </a:solidFill>
              <a:effectLst>
                <a:outerShdw blurRad="38100" dist="38100" dir="2700000" algn="tl">
                  <a:srgbClr val="000000">
                    <a:alpha val="43137"/>
                  </a:srgbClr>
                </a:outerShdw>
              </a:effectLst>
            </a:endParaRPr>
          </a:p>
          <a:p>
            <a:endParaRPr lang="en-GB" sz="2800" b="1" baseline="30000"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vertical)">
                                      <p:cBhvr>
                                        <p:cTn id="7" dur="500"/>
                                        <p:tgtEl>
                                          <p:spTgt spid="4">
                                            <p:txEl>
                                              <p:pRg st="0" end="0"/>
                                            </p:txEl>
                                          </p:spTgt>
                                        </p:tgtEl>
                                      </p:cBhvr>
                                    </p:animEffect>
                                  </p:childTnLst>
                                </p:cTn>
                              </p:par>
                            </p:childTnLst>
                          </p:cTn>
                        </p:par>
                        <p:par>
                          <p:cTn id="8" fill="hold">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vertical)">
                                      <p:cBhvr>
                                        <p:cTn id="11"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effectLst>
                  <a:outerShdw blurRad="38100" dist="38100" dir="2700000" algn="tl">
                    <a:srgbClr val="000000">
                      <a:alpha val="43137"/>
                    </a:srgbClr>
                  </a:outerShdw>
                </a:effectLst>
              </a:rPr>
              <a:t>Last Year’s Theme </a:t>
            </a:r>
            <a:br>
              <a:rPr lang="en-US" b="1" dirty="0" smtClean="0">
                <a:solidFill>
                  <a:srgbClr val="FF0000"/>
                </a:solidFill>
                <a:effectLst>
                  <a:outerShdw blurRad="38100" dist="38100" dir="2700000" algn="tl">
                    <a:srgbClr val="000000">
                      <a:alpha val="43137"/>
                    </a:srgbClr>
                  </a:outerShdw>
                </a:effectLst>
              </a:rPr>
            </a:br>
            <a:r>
              <a:rPr lang="en-GB" dirty="0" smtClean="0"/>
              <a:t>Look to Jesus</a:t>
            </a:r>
            <a:endParaRPr lang="en-GB" dirty="0"/>
          </a:p>
        </p:txBody>
      </p:sp>
      <p:sp>
        <p:nvSpPr>
          <p:cNvPr id="3" name="Content Placeholder 2"/>
          <p:cNvSpPr>
            <a:spLocks noGrp="1"/>
          </p:cNvSpPr>
          <p:nvPr>
            <p:ph idx="1"/>
          </p:nvPr>
        </p:nvSpPr>
        <p:spPr/>
        <p:txBody>
          <a:bodyPr>
            <a:normAutofit/>
          </a:bodyPr>
          <a:lstStyle/>
          <a:p>
            <a:pPr algn="ctr">
              <a:buNone/>
            </a:pPr>
            <a:r>
              <a:rPr lang="en-US" sz="5400" b="1" dirty="0" smtClean="0">
                <a:solidFill>
                  <a:srgbClr val="027227"/>
                </a:solidFill>
                <a:effectLst>
                  <a:outerShdw blurRad="38100" dist="38100" dir="2700000" algn="tl">
                    <a:srgbClr val="000000">
                      <a:alpha val="43137"/>
                    </a:srgbClr>
                  </a:outerShdw>
                </a:effectLst>
              </a:rPr>
              <a:t>How </a:t>
            </a:r>
            <a:r>
              <a:rPr lang="en-US" sz="5400" b="1" dirty="0" smtClean="0">
                <a:solidFill>
                  <a:srgbClr val="027227"/>
                </a:solidFill>
                <a:effectLst>
                  <a:outerShdw blurRad="38100" dist="38100" dir="2700000" algn="tl">
                    <a:srgbClr val="000000">
                      <a:alpha val="43137"/>
                    </a:srgbClr>
                  </a:outerShdw>
                </a:effectLst>
              </a:rPr>
              <a:t>did you do? Did you </a:t>
            </a:r>
            <a:r>
              <a:rPr lang="en-US" sz="5400" b="1" dirty="0" smtClean="0">
                <a:solidFill>
                  <a:srgbClr val="027227"/>
                </a:solidFill>
                <a:effectLst>
                  <a:outerShdw blurRad="38100" dist="38100" dir="2700000" algn="tl">
                    <a:srgbClr val="000000">
                      <a:alpha val="43137"/>
                    </a:srgbClr>
                  </a:outerShdw>
                </a:effectLst>
              </a:rPr>
              <a:t>see more of Jesus?</a:t>
            </a:r>
          </a:p>
          <a:p>
            <a:pPr algn="ctr">
              <a:buNone/>
            </a:pPr>
            <a:r>
              <a:rPr lang="en-US" sz="5400" b="1" dirty="0" smtClean="0">
                <a:solidFill>
                  <a:srgbClr val="027227"/>
                </a:solidFill>
                <a:effectLst>
                  <a:outerShdw blurRad="38100" dist="38100" dir="2700000" algn="tl">
                    <a:srgbClr val="000000">
                      <a:alpha val="43137"/>
                    </a:srgbClr>
                  </a:outerShdw>
                </a:effectLst>
              </a:rPr>
              <a:t>Did you live more like Jesus over the course of the year?</a:t>
            </a:r>
            <a:endParaRPr lang="en-GB" sz="5400" b="1" dirty="0">
              <a:solidFill>
                <a:srgbClr val="027227"/>
              </a:solidFill>
              <a:effectLst>
                <a:outerShdw blurRad="38100" dist="38100" dir="2700000" algn="tl">
                  <a:srgbClr val="000000">
                    <a:alpha val="43137"/>
                  </a:srgb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
                                            <p:txEl>
                                              <p:pRg st="0" end="0"/>
                                            </p:txEl>
                                          </p:spTgt>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3369</TotalTime>
  <Words>493</Words>
  <Application>Microsoft Office PowerPoint</Application>
  <PresentationFormat>On-screen Show (4:3)</PresentationFormat>
  <Paragraphs>92</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HAPPY NEW YEAR</vt:lpstr>
      <vt:lpstr>NEW YEAR’S RESOLUTION </vt:lpstr>
      <vt:lpstr>10,000 Hours</vt:lpstr>
      <vt:lpstr>Matthew 28:16-20</vt:lpstr>
      <vt:lpstr>Slide 5</vt:lpstr>
      <vt:lpstr>THE BASICS</vt:lpstr>
      <vt:lpstr>Slide 7</vt:lpstr>
      <vt:lpstr>Slide 8</vt:lpstr>
      <vt:lpstr>Last Year’s Theme  Look to Jesus</vt:lpstr>
      <vt:lpstr>Theme for 2014 (Be, then) GO &amp; MAKE DISCIPLES Matthew 28:18-20 etc</vt:lpstr>
      <vt:lpstr>Slide 11</vt:lpstr>
      <vt:lpstr>What did God write in his book of remembrance about me today? Mal 3:16</vt:lpstr>
      <vt:lpstr>Slide 13</vt:lpstr>
      <vt:lpstr>Slide 14</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been to the tomb yet?</dc:title>
  <dc:creator>DT</dc:creator>
  <cp:lastModifiedBy>HP</cp:lastModifiedBy>
  <cp:revision>400</cp:revision>
  <dcterms:created xsi:type="dcterms:W3CDTF">2011-04-23T13:26:44Z</dcterms:created>
  <dcterms:modified xsi:type="dcterms:W3CDTF">2014-01-04T17:15:06Z</dcterms:modified>
</cp:coreProperties>
</file>